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73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09DA58-2FA4-47AE-04E7-B576E436F28A}" name="Pia Haeger" initials="PH" userId="Pia Haeger" providerId="None"/>
  <p188:author id="{8544886A-06B6-9364-EA80-6D631A31A8B6}" name="Hannah Wesker" initials="HW" userId="S::Hannah.Wesker@study.tu-dortmund.de::caa88606-8a32-4723-ba28-02bbbd7158d0" providerId="AD"/>
  <p188:author id="{374518AC-33EB-D908-1FC6-EA9965BDC7F8}" name="Hanna Kleinschmidt" initials="HK" userId="Hanna Kleinschmidt" providerId="None"/>
  <p188:author id="{B5A75ED6-F73A-662C-1081-C63A5086D843}" name="Doris Kluge-Schöpp" initials="DKS" userId="Doris Kluge-Schöpp" providerId="None"/>
  <p188:author id="{643769FC-6C85-298D-DAF6-6E4C42C8DCEC}" name="Dominik Zorn" initials="DZ" userId="Dominik Zor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D87"/>
    <a:srgbClr val="4F71BE"/>
    <a:srgbClr val="CC0000"/>
    <a:srgbClr val="EA3323"/>
    <a:srgbClr val="6181A7"/>
    <a:srgbClr val="D8E5E8"/>
    <a:srgbClr val="A6A6A6"/>
    <a:srgbClr val="D9D9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8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90" y="1237201"/>
            <a:ext cx="9088041" cy="2631887"/>
          </a:xfrm>
        </p:spPr>
        <p:txBody>
          <a:bodyPr anchor="b"/>
          <a:lstStyle>
            <a:lvl1pPr algn="ctr">
              <a:defRPr sz="701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3"/>
            <a:ext cx="8018860" cy="1825171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536" indent="0" algn="ctr">
              <a:buNone/>
              <a:defRPr sz="2338"/>
            </a:lvl2pPr>
            <a:lvl3pPr marL="1069071" indent="0" algn="ctr">
              <a:buNone/>
              <a:defRPr sz="2104"/>
            </a:lvl3pPr>
            <a:lvl4pPr marL="1603606" indent="0" algn="ctr">
              <a:buNone/>
              <a:defRPr sz="1871"/>
            </a:lvl4pPr>
            <a:lvl5pPr marL="2138143" indent="0" algn="ctr">
              <a:buNone/>
              <a:defRPr sz="1871"/>
            </a:lvl5pPr>
            <a:lvl6pPr marL="2672677" indent="0" algn="ctr">
              <a:buNone/>
              <a:defRPr sz="1871"/>
            </a:lvl6pPr>
            <a:lvl7pPr marL="3207213" indent="0" algn="ctr">
              <a:buNone/>
              <a:defRPr sz="1871"/>
            </a:lvl7pPr>
            <a:lvl8pPr marL="3741750" indent="0" algn="ctr">
              <a:buNone/>
              <a:defRPr sz="1871"/>
            </a:lvl8pPr>
            <a:lvl9pPr marL="4276285" indent="0" algn="ctr">
              <a:buNone/>
              <a:defRPr sz="187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70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2" y="402487"/>
            <a:ext cx="2305423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6" y="402487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29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1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7" y="1884672"/>
            <a:ext cx="9221689" cy="3144614"/>
          </a:xfrm>
        </p:spPr>
        <p:txBody>
          <a:bodyPr anchor="b"/>
          <a:lstStyle>
            <a:lvl1pPr>
              <a:defRPr sz="701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7" y="5059035"/>
            <a:ext cx="9221689" cy="1653678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536" indent="0">
              <a:buNone/>
              <a:defRPr sz="2338">
                <a:solidFill>
                  <a:schemeClr val="tx1">
                    <a:tint val="75000"/>
                  </a:schemeClr>
                </a:solidFill>
              </a:defRPr>
            </a:lvl2pPr>
            <a:lvl3pPr marL="1069071" indent="0">
              <a:buNone/>
              <a:defRPr sz="2104">
                <a:solidFill>
                  <a:schemeClr val="tx1">
                    <a:tint val="75000"/>
                  </a:schemeClr>
                </a:solidFill>
              </a:defRPr>
            </a:lvl3pPr>
            <a:lvl4pPr marL="160360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143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2677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213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175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285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4" y="2012415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2" y="2012415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88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8" y="1853174"/>
            <a:ext cx="4523137" cy="90821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36" indent="0">
              <a:buNone/>
              <a:defRPr sz="2338" b="1"/>
            </a:lvl2pPr>
            <a:lvl3pPr marL="1069071" indent="0">
              <a:buNone/>
              <a:defRPr sz="2104" b="1"/>
            </a:lvl3pPr>
            <a:lvl4pPr marL="1603606" indent="0">
              <a:buNone/>
              <a:defRPr sz="1871" b="1"/>
            </a:lvl4pPr>
            <a:lvl5pPr marL="2138143" indent="0">
              <a:buNone/>
              <a:defRPr sz="1871" b="1"/>
            </a:lvl5pPr>
            <a:lvl6pPr marL="2672677" indent="0">
              <a:buNone/>
              <a:defRPr sz="1871" b="1"/>
            </a:lvl6pPr>
            <a:lvl7pPr marL="3207213" indent="0">
              <a:buNone/>
              <a:defRPr sz="1871" b="1"/>
            </a:lvl7pPr>
            <a:lvl8pPr marL="3741750" indent="0">
              <a:buNone/>
              <a:defRPr sz="1871" b="1"/>
            </a:lvl8pPr>
            <a:lvl9pPr marL="4276285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8" y="2761382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3" y="1853174"/>
            <a:ext cx="4545414" cy="90821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36" indent="0">
              <a:buNone/>
              <a:defRPr sz="2338" b="1"/>
            </a:lvl2pPr>
            <a:lvl3pPr marL="1069071" indent="0">
              <a:buNone/>
              <a:defRPr sz="2104" b="1"/>
            </a:lvl3pPr>
            <a:lvl4pPr marL="1603606" indent="0">
              <a:buNone/>
              <a:defRPr sz="1871" b="1"/>
            </a:lvl4pPr>
            <a:lvl5pPr marL="2138143" indent="0">
              <a:buNone/>
              <a:defRPr sz="1871" b="1"/>
            </a:lvl5pPr>
            <a:lvl6pPr marL="2672677" indent="0">
              <a:buNone/>
              <a:defRPr sz="1871" b="1"/>
            </a:lvl6pPr>
            <a:lvl7pPr marL="3207213" indent="0">
              <a:buNone/>
              <a:defRPr sz="1871" b="1"/>
            </a:lvl7pPr>
            <a:lvl8pPr marL="3741750" indent="0">
              <a:buNone/>
              <a:defRPr sz="1871" b="1"/>
            </a:lvl8pPr>
            <a:lvl9pPr marL="4276285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3" y="2761382"/>
            <a:ext cx="4545414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5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87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503979"/>
            <a:ext cx="3448388" cy="1763924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5" y="1088458"/>
            <a:ext cx="5412729" cy="5372269"/>
          </a:xfrm>
        </p:spPr>
        <p:txBody>
          <a:bodyPr/>
          <a:lstStyle>
            <a:lvl1pPr>
              <a:defRPr sz="3740"/>
            </a:lvl1pPr>
            <a:lvl2pPr>
              <a:defRPr sz="3274"/>
            </a:lvl2pPr>
            <a:lvl3pPr>
              <a:defRPr sz="2806"/>
            </a:lvl3pPr>
            <a:lvl4pPr>
              <a:defRPr sz="2338"/>
            </a:lvl4pPr>
            <a:lvl5pPr>
              <a:defRPr sz="2338"/>
            </a:lvl5pPr>
            <a:lvl6pPr>
              <a:defRPr sz="2338"/>
            </a:lvl6pPr>
            <a:lvl7pPr>
              <a:defRPr sz="2338"/>
            </a:lvl7pPr>
            <a:lvl8pPr>
              <a:defRPr sz="2338"/>
            </a:lvl8pPr>
            <a:lvl9pPr>
              <a:defRPr sz="233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6" y="2267903"/>
            <a:ext cx="3448388" cy="4201570"/>
          </a:xfrm>
        </p:spPr>
        <p:txBody>
          <a:bodyPr/>
          <a:lstStyle>
            <a:lvl1pPr marL="0" indent="0">
              <a:buNone/>
              <a:defRPr sz="1871"/>
            </a:lvl1pPr>
            <a:lvl2pPr marL="534536" indent="0">
              <a:buNone/>
              <a:defRPr sz="1636"/>
            </a:lvl2pPr>
            <a:lvl3pPr marL="1069071" indent="0">
              <a:buNone/>
              <a:defRPr sz="1403"/>
            </a:lvl3pPr>
            <a:lvl4pPr marL="1603606" indent="0">
              <a:buNone/>
              <a:defRPr sz="1169"/>
            </a:lvl4pPr>
            <a:lvl5pPr marL="2138143" indent="0">
              <a:buNone/>
              <a:defRPr sz="1169"/>
            </a:lvl5pPr>
            <a:lvl6pPr marL="2672677" indent="0">
              <a:buNone/>
              <a:defRPr sz="1169"/>
            </a:lvl6pPr>
            <a:lvl7pPr marL="3207213" indent="0">
              <a:buNone/>
              <a:defRPr sz="1169"/>
            </a:lvl7pPr>
            <a:lvl8pPr marL="3741750" indent="0">
              <a:buNone/>
              <a:defRPr sz="1169"/>
            </a:lvl8pPr>
            <a:lvl9pPr marL="4276285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503979"/>
            <a:ext cx="3448388" cy="1763924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5" y="1088458"/>
            <a:ext cx="5412729" cy="5372269"/>
          </a:xfrm>
        </p:spPr>
        <p:txBody>
          <a:bodyPr anchor="t"/>
          <a:lstStyle>
            <a:lvl1pPr marL="0" indent="0">
              <a:buNone/>
              <a:defRPr sz="3740"/>
            </a:lvl1pPr>
            <a:lvl2pPr marL="534536" indent="0">
              <a:buNone/>
              <a:defRPr sz="3274"/>
            </a:lvl2pPr>
            <a:lvl3pPr marL="1069071" indent="0">
              <a:buNone/>
              <a:defRPr sz="2806"/>
            </a:lvl3pPr>
            <a:lvl4pPr marL="1603606" indent="0">
              <a:buNone/>
              <a:defRPr sz="2338"/>
            </a:lvl4pPr>
            <a:lvl5pPr marL="2138143" indent="0">
              <a:buNone/>
              <a:defRPr sz="2338"/>
            </a:lvl5pPr>
            <a:lvl6pPr marL="2672677" indent="0">
              <a:buNone/>
              <a:defRPr sz="2338"/>
            </a:lvl6pPr>
            <a:lvl7pPr marL="3207213" indent="0">
              <a:buNone/>
              <a:defRPr sz="2338"/>
            </a:lvl7pPr>
            <a:lvl8pPr marL="3741750" indent="0">
              <a:buNone/>
              <a:defRPr sz="2338"/>
            </a:lvl8pPr>
            <a:lvl9pPr marL="4276285" indent="0">
              <a:buNone/>
              <a:defRPr sz="233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6" y="2267903"/>
            <a:ext cx="3448388" cy="4201570"/>
          </a:xfrm>
        </p:spPr>
        <p:txBody>
          <a:bodyPr/>
          <a:lstStyle>
            <a:lvl1pPr marL="0" indent="0">
              <a:buNone/>
              <a:defRPr sz="1871"/>
            </a:lvl1pPr>
            <a:lvl2pPr marL="534536" indent="0">
              <a:buNone/>
              <a:defRPr sz="1636"/>
            </a:lvl2pPr>
            <a:lvl3pPr marL="1069071" indent="0">
              <a:buNone/>
              <a:defRPr sz="1403"/>
            </a:lvl3pPr>
            <a:lvl4pPr marL="1603606" indent="0">
              <a:buNone/>
              <a:defRPr sz="1169"/>
            </a:lvl4pPr>
            <a:lvl5pPr marL="2138143" indent="0">
              <a:buNone/>
              <a:defRPr sz="1169"/>
            </a:lvl5pPr>
            <a:lvl6pPr marL="2672677" indent="0">
              <a:buNone/>
              <a:defRPr sz="1169"/>
            </a:lvl6pPr>
            <a:lvl7pPr marL="3207213" indent="0">
              <a:buNone/>
              <a:defRPr sz="1169"/>
            </a:lvl7pPr>
            <a:lvl8pPr marL="3741750" indent="0">
              <a:buNone/>
              <a:defRPr sz="1169"/>
            </a:lvl8pPr>
            <a:lvl9pPr marL="4276285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3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5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5" y="7006705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5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5" y="7006705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0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071" rtl="0" eaLnBrk="1" latinLnBrk="0" hangingPunct="1">
        <a:lnSpc>
          <a:spcPct val="90000"/>
        </a:lnSpc>
        <a:spcBef>
          <a:spcPct val="0"/>
        </a:spcBef>
        <a:buNone/>
        <a:defRPr sz="51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269" indent="-267269" algn="l" defTabSz="106907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80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339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87087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4pPr>
      <a:lvl5pPr marL="2405410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5pPr>
      <a:lvl6pPr marL="2939946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6pPr>
      <a:lvl7pPr marL="3474481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7pPr>
      <a:lvl8pPr marL="4009017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8pPr>
      <a:lvl9pPr marL="454355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1pPr>
      <a:lvl2pPr marL="534536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2pPr>
      <a:lvl3pPr marL="1069071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3pPr>
      <a:lvl4pPr marL="1603606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4pPr>
      <a:lvl5pPr marL="2138143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5pPr>
      <a:lvl6pPr marL="2672677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6pPr>
      <a:lvl7pPr marL="3207213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7pPr>
      <a:lvl8pPr marL="3741750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8pPr>
      <a:lvl9pPr marL="4276285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974EF-2F75-29C2-164D-05F647015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DD1D0141-C432-7AF6-D17B-CEBA5820CDE6}"/>
              </a:ext>
            </a:extLst>
          </p:cNvPr>
          <p:cNvSpPr/>
          <p:nvPr/>
        </p:nvSpPr>
        <p:spPr>
          <a:xfrm>
            <a:off x="2626891" y="2745708"/>
            <a:ext cx="5438028" cy="3826349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33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BA1EA6C-F793-FBF4-65D4-47D94DF8223E}"/>
              </a:ext>
            </a:extLst>
          </p:cNvPr>
          <p:cNvSpPr/>
          <p:nvPr/>
        </p:nvSpPr>
        <p:spPr>
          <a:xfrm>
            <a:off x="-1" y="-3141"/>
            <a:ext cx="10691813" cy="881468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59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04C686C-0862-6B89-7D8F-162EA82C2CD1}"/>
              </a:ext>
            </a:extLst>
          </p:cNvPr>
          <p:cNvSpPr txBox="1"/>
          <p:nvPr/>
        </p:nvSpPr>
        <p:spPr>
          <a:xfrm>
            <a:off x="4288086" y="121340"/>
            <a:ext cx="2115641" cy="66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57" b="1" dirty="0">
                <a:latin typeface="Comic Sans MS" panose="030F0902030302020204" pitchFamily="66" charset="0"/>
              </a:rPr>
              <a:t>Multiplikation</a:t>
            </a:r>
          </a:p>
          <a:p>
            <a:pPr algn="ctr"/>
            <a:r>
              <a:rPr lang="de-DE" sz="1857" b="1" dirty="0">
                <a:latin typeface="Comic Sans MS" panose="030F0902030302020204" pitchFamily="66" charset="0"/>
              </a:rPr>
              <a:t>- Punktebilder -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2D37E00-CF43-4318-008D-799D8632201F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12264" y="121340"/>
            <a:ext cx="617806" cy="65238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C0BDB79C-A9B2-33B0-6D4D-496BEFFD0FC5}"/>
              </a:ext>
            </a:extLst>
          </p:cNvPr>
          <p:cNvSpPr txBox="1"/>
          <p:nvPr/>
        </p:nvSpPr>
        <p:spPr>
          <a:xfrm>
            <a:off x="4961422" y="1262414"/>
            <a:ext cx="768969" cy="41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5" b="1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· 5</a:t>
            </a:r>
            <a:endParaRPr lang="de-DE" sz="2105" b="1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9690C93-090E-A4AC-95D4-4C05A005618F}"/>
              </a:ext>
            </a:extLst>
          </p:cNvPr>
          <p:cNvSpPr txBox="1"/>
          <p:nvPr/>
        </p:nvSpPr>
        <p:spPr>
          <a:xfrm>
            <a:off x="2987434" y="5075789"/>
            <a:ext cx="2066017" cy="535608"/>
          </a:xfrm>
          <a:prstGeom prst="wedgeRoundRectCallout">
            <a:avLst>
              <a:gd name="adj1" fmla="val -31008"/>
              <a:gd name="adj2" fmla="val -33385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5</a:t>
            </a:r>
            <a:r>
              <a:rPr lang="de-DE" sz="1273" dirty="0">
                <a:latin typeface="Comic Sans MS" panose="030F0902030302020204" pitchFamily="66" charset="0"/>
              </a:rPr>
              <a:t> Punkte in jeder Reihe</a:t>
            </a:r>
          </a:p>
          <a:p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1 Fünfer </a:t>
            </a:r>
            <a:r>
              <a:rPr lang="de-DE" sz="1273" dirty="0">
                <a:latin typeface="Comic Sans MS" panose="030F0902030302020204" pitchFamily="66" charset="0"/>
              </a:rPr>
              <a:t>in jeder Reihe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FD590702-8BC2-E4D8-39D6-777A7E136416}"/>
              </a:ext>
            </a:extLst>
          </p:cNvPr>
          <p:cNvSpPr txBox="1"/>
          <p:nvPr/>
        </p:nvSpPr>
        <p:spPr>
          <a:xfrm>
            <a:off x="5848631" y="1656565"/>
            <a:ext cx="1792571" cy="535608"/>
          </a:xfrm>
          <a:prstGeom prst="wedgeRoundRectCallout">
            <a:avLst>
              <a:gd name="adj1" fmla="val -41729"/>
              <a:gd name="adj2" fmla="val -66455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Wie viele Punkte</a:t>
            </a:r>
            <a:r>
              <a:rPr lang="de-DE" sz="1273" dirty="0">
                <a:latin typeface="Comic Sans MS" panose="030F0902030302020204" pitchFamily="66" charset="0"/>
              </a:rPr>
              <a:t> sind in einer Reihe? 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90AE4644-0B3D-6FED-5960-5BED2C9D1B9D}"/>
              </a:ext>
            </a:extLst>
          </p:cNvPr>
          <p:cNvSpPr txBox="1"/>
          <p:nvPr/>
        </p:nvSpPr>
        <p:spPr>
          <a:xfrm>
            <a:off x="3158517" y="1656565"/>
            <a:ext cx="1578807" cy="535608"/>
          </a:xfrm>
          <a:prstGeom prst="wedgeRoundRectCallout">
            <a:avLst>
              <a:gd name="adj1" fmla="val 47326"/>
              <a:gd name="adj2" fmla="val -64797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Wie viele Reihen</a:t>
            </a:r>
            <a:r>
              <a:rPr lang="de-DE" sz="1273" dirty="0">
                <a:latin typeface="Comic Sans MS" panose="030F0902030302020204" pitchFamily="66" charset="0"/>
              </a:rPr>
              <a:t> sind es?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49EA8F0-7AEF-B6E5-46C1-96823FECD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382" y="3160151"/>
            <a:ext cx="1816013" cy="41117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9F2E6C6-49C1-36F8-3CB1-D5591CAB1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382" y="3579521"/>
            <a:ext cx="1816013" cy="41117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4CABA73-1504-65AA-9F42-F3C861BB8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382" y="3998891"/>
            <a:ext cx="1816013" cy="41117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BEA096D-5DEA-A675-9322-6D96338E7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382" y="4418260"/>
            <a:ext cx="1816013" cy="411173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B28161A4-3A27-D184-0C85-3DB0119D6DC7}"/>
              </a:ext>
            </a:extLst>
          </p:cNvPr>
          <p:cNvSpPr txBox="1"/>
          <p:nvPr/>
        </p:nvSpPr>
        <p:spPr>
          <a:xfrm>
            <a:off x="659566" y="3171649"/>
            <a:ext cx="1806502" cy="31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33" dirty="0">
                <a:latin typeface="Comic Sans MS" panose="030F0902030302020204" pitchFamily="66" charset="0"/>
              </a:rPr>
              <a:t>der Punktestreifen</a:t>
            </a:r>
          </a:p>
        </p:txBody>
      </p:sp>
      <p:cxnSp>
        <p:nvCxnSpPr>
          <p:cNvPr id="63" name="Gerade Verbindung 62">
            <a:extLst>
              <a:ext uri="{FF2B5EF4-FFF2-40B4-BE49-F238E27FC236}">
                <a16:creationId xmlns:a16="http://schemas.microsoft.com/office/drawing/2014/main" id="{114ABA02-8020-3ECA-0851-E12E38085D1D}"/>
              </a:ext>
            </a:extLst>
          </p:cNvPr>
          <p:cNvCxnSpPr>
            <a:cxnSpLocks/>
          </p:cNvCxnSpPr>
          <p:nvPr/>
        </p:nvCxnSpPr>
        <p:spPr>
          <a:xfrm rot="10800000" flipH="1">
            <a:off x="2466069" y="3328071"/>
            <a:ext cx="543480" cy="0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44A3F055-41CD-8086-9201-28903710DF6A}"/>
              </a:ext>
            </a:extLst>
          </p:cNvPr>
          <p:cNvSpPr txBox="1"/>
          <p:nvPr/>
        </p:nvSpPr>
        <p:spPr>
          <a:xfrm>
            <a:off x="799619" y="3699016"/>
            <a:ext cx="2066017" cy="752334"/>
          </a:xfrm>
          <a:prstGeom prst="wedgeRoundRectCallout">
            <a:avLst>
              <a:gd name="adj1" fmla="val 55105"/>
              <a:gd name="adj2" fmla="val 79879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latin typeface="Comic Sans MS" panose="030F0902030302020204" pitchFamily="66" charset="0"/>
              </a:rPr>
              <a:t>Ich sehe </a:t>
            </a:r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immer 5</a:t>
            </a:r>
            <a:r>
              <a:rPr lang="de-DE" sz="1273" dirty="0">
                <a:latin typeface="Comic Sans MS" panose="030F0902030302020204" pitchFamily="66" charset="0"/>
              </a:rPr>
              <a:t> in einer Reihe.</a:t>
            </a:r>
          </a:p>
          <a:p>
            <a:r>
              <a:rPr lang="de-DE" sz="1273" dirty="0">
                <a:latin typeface="Comic Sans MS" panose="030F0902030302020204" pitchFamily="66" charset="0"/>
              </a:rPr>
              <a:t>Es sind </a:t>
            </a:r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4 Reihen</a:t>
            </a:r>
            <a:r>
              <a:rPr lang="de-DE" sz="1273" dirty="0">
                <a:latin typeface="Comic Sans MS" panose="030F0902030302020204" pitchFamily="66" charset="0"/>
              </a:rPr>
              <a:t>.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F6E0929-E8EF-0B8C-A1B4-DAC90F9A2B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419" y="3160151"/>
            <a:ext cx="1816013" cy="411173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D2A8396-18A1-7157-7395-ED7186C44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419" y="3579521"/>
            <a:ext cx="1816013" cy="411173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10D90D05-B8C8-EFE3-A541-86587B102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419" y="3998891"/>
            <a:ext cx="1816013" cy="41117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FBFCE4CA-131C-33CB-E3C5-1F6E9CF7E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419" y="4418260"/>
            <a:ext cx="1816013" cy="411173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B46798F9-4E8B-E7F8-E442-048778F34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048" y="5075789"/>
            <a:ext cx="1816013" cy="411173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F77E3E08-A819-4B34-62DA-A7878B6190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0977">
            <a:off x="7995513" y="5252834"/>
            <a:ext cx="625096" cy="960968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E3586959-49E2-7312-DFC7-97334206C62A}"/>
              </a:ext>
            </a:extLst>
          </p:cNvPr>
          <p:cNvSpPr txBox="1"/>
          <p:nvPr/>
        </p:nvSpPr>
        <p:spPr>
          <a:xfrm>
            <a:off x="7753056" y="4226329"/>
            <a:ext cx="2066017" cy="535608"/>
          </a:xfrm>
          <a:prstGeom prst="wedgeRoundRectCallout">
            <a:avLst>
              <a:gd name="adj1" fmla="val -43516"/>
              <a:gd name="adj2" fmla="val 82300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1 </a:t>
            </a:r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Fünfer</a:t>
            </a:r>
            <a:r>
              <a:rPr lang="de-DE" sz="1273" dirty="0">
                <a:latin typeface="Comic Sans MS" panose="030F0902030302020204" pitchFamily="66" charset="0"/>
              </a:rPr>
              <a:t> kommt hinzu.</a:t>
            </a:r>
          </a:p>
          <a:p>
            <a:r>
              <a:rPr lang="de-DE" sz="1273" dirty="0">
                <a:latin typeface="Comic Sans MS" panose="030F0902030302020204" pitchFamily="66" charset="0"/>
              </a:rPr>
              <a:t>Jetzt sind es </a:t>
            </a:r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5</a:t>
            </a:r>
            <a:r>
              <a:rPr lang="de-DE" sz="1273" dirty="0">
                <a:latin typeface="Comic Sans MS" panose="030F0902030302020204" pitchFamily="66" charset="0"/>
              </a:rPr>
              <a:t> </a:t>
            </a:r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Fünfer</a:t>
            </a:r>
            <a:r>
              <a:rPr lang="de-DE" sz="1273" dirty="0">
                <a:latin typeface="Comic Sans MS" panose="030F0902030302020204" pitchFamily="66" charset="0"/>
              </a:rPr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02D9771-71E5-C803-FA71-AAD3FAE1A597}"/>
              </a:ext>
            </a:extLst>
          </p:cNvPr>
          <p:cNvSpPr txBox="1"/>
          <p:nvPr/>
        </p:nvSpPr>
        <p:spPr>
          <a:xfrm>
            <a:off x="3702437" y="5897128"/>
            <a:ext cx="1351014" cy="535608"/>
          </a:xfrm>
          <a:prstGeom prst="wedgeRoundRectCallout">
            <a:avLst>
              <a:gd name="adj1" fmla="val 3607"/>
              <a:gd name="adj2" fmla="val -70431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4</a:t>
            </a:r>
            <a:r>
              <a:rPr lang="de-DE" sz="1273" dirty="0">
                <a:latin typeface="Comic Sans MS" panose="030F0902030302020204" pitchFamily="66" charset="0"/>
              </a:rPr>
              <a:t> </a:t>
            </a:r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Fünfer</a:t>
            </a:r>
            <a:r>
              <a:rPr lang="de-DE" sz="1273" dirty="0">
                <a:latin typeface="Comic Sans MS" panose="030F0902030302020204" pitchFamily="66" charset="0"/>
              </a:rPr>
              <a:t> sind zusammen 20.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B92DB67-368E-094E-8742-B0B5DBDD6D0E}"/>
              </a:ext>
            </a:extLst>
          </p:cNvPr>
          <p:cNvSpPr txBox="1"/>
          <p:nvPr/>
        </p:nvSpPr>
        <p:spPr>
          <a:xfrm>
            <a:off x="5638363" y="5891823"/>
            <a:ext cx="1351014" cy="535608"/>
          </a:xfrm>
          <a:prstGeom prst="wedgeRoundRectCallout">
            <a:avLst>
              <a:gd name="adj1" fmla="val -1543"/>
              <a:gd name="adj2" fmla="val -70431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5</a:t>
            </a:r>
            <a:r>
              <a:rPr lang="de-DE" sz="1273" dirty="0">
                <a:latin typeface="Comic Sans MS" panose="030F0902030302020204" pitchFamily="66" charset="0"/>
              </a:rPr>
              <a:t> </a:t>
            </a:r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Fünfer</a:t>
            </a:r>
            <a:r>
              <a:rPr lang="de-DE" sz="1273" dirty="0">
                <a:latin typeface="Comic Sans MS" panose="030F0902030302020204" pitchFamily="66" charset="0"/>
              </a:rPr>
              <a:t> sind zusammen 25.</a:t>
            </a:r>
          </a:p>
        </p:txBody>
      </p:sp>
    </p:spTree>
    <p:extLst>
      <p:ext uri="{BB962C8B-B14F-4D97-AF65-F5344CB8AC3E}">
        <p14:creationId xmlns:p14="http://schemas.microsoft.com/office/powerpoint/2010/main" val="259445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24569-8480-DF89-3C6A-CCC1F14BB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DE009B21-4220-C739-5874-5B8B1F138BC5}"/>
              </a:ext>
            </a:extLst>
          </p:cNvPr>
          <p:cNvSpPr/>
          <p:nvPr/>
        </p:nvSpPr>
        <p:spPr>
          <a:xfrm>
            <a:off x="2626891" y="2745708"/>
            <a:ext cx="5438028" cy="3826349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33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BFA606F-3E86-0967-06D4-D36132FFC34E}"/>
              </a:ext>
            </a:extLst>
          </p:cNvPr>
          <p:cNvSpPr/>
          <p:nvPr/>
        </p:nvSpPr>
        <p:spPr>
          <a:xfrm>
            <a:off x="-1" y="-3141"/>
            <a:ext cx="10691813" cy="881468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59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E0D30D4-897A-37B8-FA4B-E1F6577BEA9B}"/>
              </a:ext>
            </a:extLst>
          </p:cNvPr>
          <p:cNvSpPr txBox="1"/>
          <p:nvPr/>
        </p:nvSpPr>
        <p:spPr>
          <a:xfrm>
            <a:off x="4288086" y="121340"/>
            <a:ext cx="2115641" cy="66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57" b="1" dirty="0">
                <a:latin typeface="Comic Sans MS" panose="030F0902030302020204" pitchFamily="66" charset="0"/>
              </a:rPr>
              <a:t>Multiplikation</a:t>
            </a:r>
          </a:p>
          <a:p>
            <a:pPr algn="ctr"/>
            <a:r>
              <a:rPr lang="de-DE" sz="1857" b="1" dirty="0">
                <a:latin typeface="Comic Sans MS" panose="030F0902030302020204" pitchFamily="66" charset="0"/>
              </a:rPr>
              <a:t>- Punktebilder -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C851ACE-9F89-02D5-A040-2B8FD493782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12264" y="121340"/>
            <a:ext cx="617806" cy="65238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6BD596CD-E855-2C10-6B1A-647F30CEAF62}"/>
              </a:ext>
            </a:extLst>
          </p:cNvPr>
          <p:cNvSpPr txBox="1"/>
          <p:nvPr/>
        </p:nvSpPr>
        <p:spPr>
          <a:xfrm>
            <a:off x="4961422" y="1262414"/>
            <a:ext cx="768969" cy="41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5" b="1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· 5</a:t>
            </a:r>
            <a:endParaRPr lang="de-DE" sz="2105" b="1" dirty="0"/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202EC01-4597-9268-8535-57ED53FB1077}"/>
              </a:ext>
            </a:extLst>
          </p:cNvPr>
          <p:cNvSpPr txBox="1"/>
          <p:nvPr/>
        </p:nvSpPr>
        <p:spPr>
          <a:xfrm>
            <a:off x="5848631" y="1656565"/>
            <a:ext cx="1792571" cy="535608"/>
          </a:xfrm>
          <a:prstGeom prst="wedgeRoundRectCallout">
            <a:avLst>
              <a:gd name="adj1" fmla="val -41729"/>
              <a:gd name="adj2" fmla="val -66455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Wie viele Punkte</a:t>
            </a:r>
            <a:r>
              <a:rPr lang="de-DE" sz="1273" dirty="0">
                <a:latin typeface="Comic Sans MS" panose="030F0902030302020204" pitchFamily="66" charset="0"/>
              </a:rPr>
              <a:t> sind in einer Reihe? 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E98F1FA-804D-3ABA-25ED-22B37EF109E4}"/>
              </a:ext>
            </a:extLst>
          </p:cNvPr>
          <p:cNvSpPr txBox="1"/>
          <p:nvPr/>
        </p:nvSpPr>
        <p:spPr>
          <a:xfrm>
            <a:off x="3158517" y="1656565"/>
            <a:ext cx="1578807" cy="535608"/>
          </a:xfrm>
          <a:prstGeom prst="wedgeRoundRectCallout">
            <a:avLst>
              <a:gd name="adj1" fmla="val 47326"/>
              <a:gd name="adj2" fmla="val -64797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Wie viele Reihen</a:t>
            </a:r>
            <a:r>
              <a:rPr lang="de-DE" sz="1273" dirty="0">
                <a:latin typeface="Comic Sans MS" panose="030F0902030302020204" pitchFamily="66" charset="0"/>
              </a:rPr>
              <a:t> sind es?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7DC3718-2CB7-2FD4-91E8-FEC2123E70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596" y="3062647"/>
            <a:ext cx="3245210" cy="3083287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FAB5DE50-7003-7C9C-3922-38741623A060}"/>
              </a:ext>
            </a:extLst>
          </p:cNvPr>
          <p:cNvSpPr txBox="1"/>
          <p:nvPr/>
        </p:nvSpPr>
        <p:spPr>
          <a:xfrm>
            <a:off x="1179117" y="5129127"/>
            <a:ext cx="2185097" cy="817245"/>
          </a:xfrm>
          <a:prstGeom prst="wedgeRoundRectCallout">
            <a:avLst>
              <a:gd name="adj1" fmla="val 43939"/>
              <a:gd name="adj2" fmla="val -71523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Ich sehe</a:t>
            </a:r>
            <a:r>
              <a:rPr lang="de-DE" sz="1400" dirty="0">
                <a:solidFill>
                  <a:srgbClr val="CC0000"/>
                </a:solidFill>
                <a:latin typeface="Comic Sans MS" panose="030F0902030302020204" pitchFamily="66" charset="0"/>
              </a:rPr>
              <a:t> immer 5 Punkte </a:t>
            </a:r>
            <a:r>
              <a:rPr lang="de-DE" sz="1400" dirty="0">
                <a:latin typeface="Comic Sans MS" panose="030F0902030302020204" pitchFamily="66" charset="0"/>
              </a:rPr>
              <a:t>in einer Reihe.</a:t>
            </a:r>
          </a:p>
          <a:p>
            <a:r>
              <a:rPr lang="de-DE" sz="1400" dirty="0">
                <a:latin typeface="Comic Sans MS" panose="030F0902030302020204" pitchFamily="66" charset="0"/>
              </a:rPr>
              <a:t>Es sind </a:t>
            </a:r>
            <a:r>
              <a:rPr lang="de-DE" sz="1400" dirty="0">
                <a:solidFill>
                  <a:srgbClr val="4F71BE"/>
                </a:solidFill>
                <a:latin typeface="Comic Sans MS" panose="030F0902030302020204" pitchFamily="66" charset="0"/>
              </a:rPr>
              <a:t>4</a:t>
            </a:r>
            <a:r>
              <a:rPr lang="de-DE" sz="1400" dirty="0">
                <a:latin typeface="Comic Sans MS" panose="030F0902030302020204" pitchFamily="66" charset="0"/>
              </a:rPr>
              <a:t> Reihen.</a:t>
            </a:r>
          </a:p>
        </p:txBody>
      </p:sp>
      <p:sp>
        <p:nvSpPr>
          <p:cNvPr id="79" name="Ring 78">
            <a:extLst>
              <a:ext uri="{FF2B5EF4-FFF2-40B4-BE49-F238E27FC236}">
                <a16:creationId xmlns:a16="http://schemas.microsoft.com/office/drawing/2014/main" id="{6552D7C8-8A4C-5243-86E8-E2A36A72F055}"/>
              </a:ext>
            </a:extLst>
          </p:cNvPr>
          <p:cNvSpPr/>
          <p:nvPr/>
        </p:nvSpPr>
        <p:spPr>
          <a:xfrm>
            <a:off x="3635596" y="3072586"/>
            <a:ext cx="1707256" cy="367922"/>
          </a:xfrm>
          <a:prstGeom prst="donut">
            <a:avLst>
              <a:gd name="adj" fmla="val 3788"/>
            </a:avLst>
          </a:prstGeom>
          <a:solidFill>
            <a:srgbClr val="4F71BE"/>
          </a:solidFill>
          <a:ln>
            <a:solidFill>
              <a:srgbClr val="4F71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598E8D45-2E7B-F7DF-976B-0BD56A2229FF}"/>
              </a:ext>
            </a:extLst>
          </p:cNvPr>
          <p:cNvSpPr txBox="1"/>
          <p:nvPr/>
        </p:nvSpPr>
        <p:spPr>
          <a:xfrm>
            <a:off x="1179117" y="4484711"/>
            <a:ext cx="1528131" cy="31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33" dirty="0">
                <a:latin typeface="Comic Sans MS" panose="030F0902030302020204" pitchFamily="66" charset="0"/>
              </a:rPr>
              <a:t>das Punktefeld</a:t>
            </a:r>
          </a:p>
        </p:txBody>
      </p:sp>
      <p:cxnSp>
        <p:nvCxnSpPr>
          <p:cNvPr id="81" name="Gerade Verbindung 80">
            <a:extLst>
              <a:ext uri="{FF2B5EF4-FFF2-40B4-BE49-F238E27FC236}">
                <a16:creationId xmlns:a16="http://schemas.microsoft.com/office/drawing/2014/main" id="{555E0EEB-4FBF-57D3-E000-E085FD1594D8}"/>
              </a:ext>
            </a:extLst>
          </p:cNvPr>
          <p:cNvCxnSpPr>
            <a:cxnSpLocks/>
          </p:cNvCxnSpPr>
          <p:nvPr/>
        </p:nvCxnSpPr>
        <p:spPr>
          <a:xfrm>
            <a:off x="2787605" y="4619563"/>
            <a:ext cx="828715" cy="0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Gerade Verbindung 81">
            <a:extLst>
              <a:ext uri="{FF2B5EF4-FFF2-40B4-BE49-F238E27FC236}">
                <a16:creationId xmlns:a16="http://schemas.microsoft.com/office/drawing/2014/main" id="{24118F41-261E-E177-9D35-1945F0D04F35}"/>
              </a:ext>
            </a:extLst>
          </p:cNvPr>
          <p:cNvCxnSpPr>
            <a:cxnSpLocks/>
          </p:cNvCxnSpPr>
          <p:nvPr/>
        </p:nvCxnSpPr>
        <p:spPr>
          <a:xfrm flipV="1">
            <a:off x="2833468" y="3283244"/>
            <a:ext cx="782852" cy="9511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Textfeld 82">
            <a:extLst>
              <a:ext uri="{FF2B5EF4-FFF2-40B4-BE49-F238E27FC236}">
                <a16:creationId xmlns:a16="http://schemas.microsoft.com/office/drawing/2014/main" id="{F4327297-F23C-96CE-7547-224FE996412E}"/>
              </a:ext>
            </a:extLst>
          </p:cNvPr>
          <p:cNvSpPr txBox="1"/>
          <p:nvPr/>
        </p:nvSpPr>
        <p:spPr>
          <a:xfrm>
            <a:off x="1663359" y="3126822"/>
            <a:ext cx="1043889" cy="31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33" dirty="0">
                <a:latin typeface="Comic Sans MS" panose="030F0902030302020204" pitchFamily="66" charset="0"/>
              </a:rPr>
              <a:t>die Reihe</a:t>
            </a:r>
          </a:p>
        </p:txBody>
      </p:sp>
    </p:spTree>
    <p:extLst>
      <p:ext uri="{BB962C8B-B14F-4D97-AF65-F5344CB8AC3E}">
        <p14:creationId xmlns:p14="http://schemas.microsoft.com/office/powerpoint/2010/main" val="911371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845521A-7262-4A3C-8212-2E52954BD9DE}" vid="{ADF55D26-CFFE-423E-8DB7-E3C5472FF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0_Sprachspeicher</Template>
  <TotalTime>0</TotalTime>
  <Words>108</Words>
  <Application>Microsoft Macintosh PowerPoint</Application>
  <PresentationFormat>Benutzerdefiniert</PresentationFormat>
  <Paragraphs>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 Zorn</dc:creator>
  <cp:lastModifiedBy>Pia Haeger</cp:lastModifiedBy>
  <cp:revision>166</cp:revision>
  <cp:lastPrinted>2024-12-04T11:15:07Z</cp:lastPrinted>
  <dcterms:created xsi:type="dcterms:W3CDTF">2023-08-08T08:45:53Z</dcterms:created>
  <dcterms:modified xsi:type="dcterms:W3CDTF">2025-05-02T22:17:29Z</dcterms:modified>
</cp:coreProperties>
</file>