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D87"/>
    <a:srgbClr val="4F71BE"/>
    <a:srgbClr val="CC0000"/>
    <a:srgbClr val="EA3323"/>
    <a:srgbClr val="6181A7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90" y="1237201"/>
            <a:ext cx="9088041" cy="2631887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3"/>
            <a:ext cx="8018860" cy="1825171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536" indent="0" algn="ctr">
              <a:buNone/>
              <a:defRPr sz="2338"/>
            </a:lvl2pPr>
            <a:lvl3pPr marL="1069071" indent="0" algn="ctr">
              <a:buNone/>
              <a:defRPr sz="2104"/>
            </a:lvl3pPr>
            <a:lvl4pPr marL="1603606" indent="0" algn="ctr">
              <a:buNone/>
              <a:defRPr sz="1871"/>
            </a:lvl4pPr>
            <a:lvl5pPr marL="2138143" indent="0" algn="ctr">
              <a:buNone/>
              <a:defRPr sz="1871"/>
            </a:lvl5pPr>
            <a:lvl6pPr marL="2672677" indent="0" algn="ctr">
              <a:buNone/>
              <a:defRPr sz="1871"/>
            </a:lvl6pPr>
            <a:lvl7pPr marL="3207213" indent="0" algn="ctr">
              <a:buNone/>
              <a:defRPr sz="1871"/>
            </a:lvl7pPr>
            <a:lvl8pPr marL="3741750" indent="0" algn="ctr">
              <a:buNone/>
              <a:defRPr sz="1871"/>
            </a:lvl8pPr>
            <a:lvl9pPr marL="4276285" indent="0" algn="ctr">
              <a:buNone/>
              <a:defRPr sz="18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2" y="402487"/>
            <a:ext cx="2305423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6" y="402487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7" y="1884672"/>
            <a:ext cx="9221689" cy="3144614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7" y="5059035"/>
            <a:ext cx="9221689" cy="1653678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536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2pPr>
            <a:lvl3pPr marL="1069071" indent="0">
              <a:buNone/>
              <a:defRPr sz="2104">
                <a:solidFill>
                  <a:schemeClr val="tx1">
                    <a:tint val="75000"/>
                  </a:schemeClr>
                </a:solidFill>
              </a:defRPr>
            </a:lvl3pPr>
            <a:lvl4pPr marL="160360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14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67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21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175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285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4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2" y="2012415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8" y="1853174"/>
            <a:ext cx="4523137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8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1853174"/>
            <a:ext cx="4545414" cy="90821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36" indent="0">
              <a:buNone/>
              <a:defRPr sz="2338" b="1"/>
            </a:lvl2pPr>
            <a:lvl3pPr marL="1069071" indent="0">
              <a:buNone/>
              <a:defRPr sz="2104" b="1"/>
            </a:lvl3pPr>
            <a:lvl4pPr marL="1603606" indent="0">
              <a:buNone/>
              <a:defRPr sz="1871" b="1"/>
            </a:lvl4pPr>
            <a:lvl5pPr marL="2138143" indent="0">
              <a:buNone/>
              <a:defRPr sz="1871" b="1"/>
            </a:lvl5pPr>
            <a:lvl6pPr marL="2672677" indent="0">
              <a:buNone/>
              <a:defRPr sz="1871" b="1"/>
            </a:lvl6pPr>
            <a:lvl7pPr marL="3207213" indent="0">
              <a:buNone/>
              <a:defRPr sz="1871" b="1"/>
            </a:lvl7pPr>
            <a:lvl8pPr marL="3741750" indent="0">
              <a:buNone/>
              <a:defRPr sz="1871" b="1"/>
            </a:lvl8pPr>
            <a:lvl9pPr marL="4276285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5" y="1088458"/>
            <a:ext cx="5412729" cy="5372269"/>
          </a:xfrm>
        </p:spPr>
        <p:txBody>
          <a:bodyPr/>
          <a:lstStyle>
            <a:lvl1pPr>
              <a:defRPr sz="3740"/>
            </a:lvl1pPr>
            <a:lvl2pPr>
              <a:defRPr sz="3274"/>
            </a:lvl2pPr>
            <a:lvl3pPr>
              <a:defRPr sz="2806"/>
            </a:lvl3pPr>
            <a:lvl4pPr>
              <a:defRPr sz="2338"/>
            </a:lvl4pPr>
            <a:lvl5pPr>
              <a:defRPr sz="2338"/>
            </a:lvl5pPr>
            <a:lvl6pPr>
              <a:defRPr sz="2338"/>
            </a:lvl6pPr>
            <a:lvl7pPr>
              <a:defRPr sz="2338"/>
            </a:lvl7pPr>
            <a:lvl8pPr>
              <a:defRPr sz="2338"/>
            </a:lvl8pPr>
            <a:lvl9pPr>
              <a:defRPr sz="233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503979"/>
            <a:ext cx="3448388" cy="1763924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5" y="1088458"/>
            <a:ext cx="5412729" cy="5372269"/>
          </a:xfrm>
        </p:spPr>
        <p:txBody>
          <a:bodyPr anchor="t"/>
          <a:lstStyle>
            <a:lvl1pPr marL="0" indent="0">
              <a:buNone/>
              <a:defRPr sz="3740"/>
            </a:lvl1pPr>
            <a:lvl2pPr marL="534536" indent="0">
              <a:buNone/>
              <a:defRPr sz="3274"/>
            </a:lvl2pPr>
            <a:lvl3pPr marL="1069071" indent="0">
              <a:buNone/>
              <a:defRPr sz="2806"/>
            </a:lvl3pPr>
            <a:lvl4pPr marL="1603606" indent="0">
              <a:buNone/>
              <a:defRPr sz="2338"/>
            </a:lvl4pPr>
            <a:lvl5pPr marL="2138143" indent="0">
              <a:buNone/>
              <a:defRPr sz="2338"/>
            </a:lvl5pPr>
            <a:lvl6pPr marL="2672677" indent="0">
              <a:buNone/>
              <a:defRPr sz="2338"/>
            </a:lvl6pPr>
            <a:lvl7pPr marL="3207213" indent="0">
              <a:buNone/>
              <a:defRPr sz="2338"/>
            </a:lvl7pPr>
            <a:lvl8pPr marL="3741750" indent="0">
              <a:buNone/>
              <a:defRPr sz="2338"/>
            </a:lvl8pPr>
            <a:lvl9pPr marL="4276285" indent="0">
              <a:buNone/>
              <a:defRPr sz="233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6" y="2267903"/>
            <a:ext cx="3448388" cy="4201570"/>
          </a:xfrm>
        </p:spPr>
        <p:txBody>
          <a:bodyPr/>
          <a:lstStyle>
            <a:lvl1pPr marL="0" indent="0">
              <a:buNone/>
              <a:defRPr sz="1871"/>
            </a:lvl1pPr>
            <a:lvl2pPr marL="534536" indent="0">
              <a:buNone/>
              <a:defRPr sz="1636"/>
            </a:lvl2pPr>
            <a:lvl3pPr marL="1069071" indent="0">
              <a:buNone/>
              <a:defRPr sz="1403"/>
            </a:lvl3pPr>
            <a:lvl4pPr marL="1603606" indent="0">
              <a:buNone/>
              <a:defRPr sz="1169"/>
            </a:lvl4pPr>
            <a:lvl5pPr marL="2138143" indent="0">
              <a:buNone/>
              <a:defRPr sz="1169"/>
            </a:lvl5pPr>
            <a:lvl6pPr marL="2672677" indent="0">
              <a:buNone/>
              <a:defRPr sz="1169"/>
            </a:lvl6pPr>
            <a:lvl7pPr marL="3207213" indent="0">
              <a:buNone/>
              <a:defRPr sz="1169"/>
            </a:lvl7pPr>
            <a:lvl8pPr marL="3741750" indent="0">
              <a:buNone/>
              <a:defRPr sz="1169"/>
            </a:lvl8pPr>
            <a:lvl9pPr marL="4276285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5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03.05.25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5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5" y="7006705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071" rtl="0" eaLnBrk="1" latinLnBrk="0" hangingPunct="1">
        <a:lnSpc>
          <a:spcPct val="90000"/>
        </a:lnSpc>
        <a:spcBef>
          <a:spcPct val="0"/>
        </a:spcBef>
        <a:buNone/>
        <a:defRPr sz="5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269" indent="-267269" algn="l" defTabSz="1069071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80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339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87087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405410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939946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474481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4009017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543554" indent="-267269" algn="l" defTabSz="1069071" rtl="0" eaLnBrk="1" latinLnBrk="0" hangingPunct="1">
        <a:lnSpc>
          <a:spcPct val="90000"/>
        </a:lnSpc>
        <a:spcBef>
          <a:spcPts val="584"/>
        </a:spcBef>
        <a:buFont typeface="Arial" panose="020B0604020202020204" pitchFamily="34" charset="0"/>
        <a:buChar char="•"/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1pPr>
      <a:lvl2pPr marL="53453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2pPr>
      <a:lvl3pPr marL="1069071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3pPr>
      <a:lvl4pPr marL="1603606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13814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672677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207213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3741750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276285" algn="l" defTabSz="1069071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E3BF3-8821-6611-88F6-3FAA48803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>
            <a:extLst>
              <a:ext uri="{FF2B5EF4-FFF2-40B4-BE49-F238E27FC236}">
                <a16:creationId xmlns:a16="http://schemas.microsoft.com/office/drawing/2014/main" id="{28626920-5678-EDFA-9684-5CBBCE2E87B8}"/>
              </a:ext>
            </a:extLst>
          </p:cNvPr>
          <p:cNvSpPr/>
          <p:nvPr/>
        </p:nvSpPr>
        <p:spPr>
          <a:xfrm>
            <a:off x="2626891" y="2745708"/>
            <a:ext cx="5438028" cy="3826349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33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FA897DF-73D8-3B9E-4965-3008C77DC29C}"/>
              </a:ext>
            </a:extLst>
          </p:cNvPr>
          <p:cNvSpPr/>
          <p:nvPr/>
        </p:nvSpPr>
        <p:spPr>
          <a:xfrm>
            <a:off x="-1" y="-3141"/>
            <a:ext cx="10691813" cy="881468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59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F48AB1B-DCB1-3AA6-FD76-6F9DF9F85A96}"/>
              </a:ext>
            </a:extLst>
          </p:cNvPr>
          <p:cNvSpPr txBox="1"/>
          <p:nvPr/>
        </p:nvSpPr>
        <p:spPr>
          <a:xfrm>
            <a:off x="4288086" y="121340"/>
            <a:ext cx="2115641" cy="663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Multiplikation</a:t>
            </a:r>
          </a:p>
          <a:p>
            <a:pPr algn="ctr"/>
            <a:r>
              <a:rPr lang="de-DE" sz="1857" b="1" dirty="0">
                <a:latin typeface="Comic Sans MS" panose="030F0902030302020204" pitchFamily="66" charset="0"/>
              </a:rPr>
              <a:t>- Würfelbilder -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5EFFD03-0543-DC67-B5B9-8D1F16B3D5E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4" y="121340"/>
            <a:ext cx="617806" cy="652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7D27ECE-095C-F92E-0C16-0B8630426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337" y="-1161738"/>
            <a:ext cx="597636" cy="607072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9BF9AEAB-65AA-DA40-1AEE-2FDD9ECB9A72}"/>
              </a:ext>
            </a:extLst>
          </p:cNvPr>
          <p:cNvSpPr txBox="1"/>
          <p:nvPr/>
        </p:nvSpPr>
        <p:spPr>
          <a:xfrm>
            <a:off x="4961422" y="1262414"/>
            <a:ext cx="768969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5" b="1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· 5</a:t>
            </a:r>
            <a:endParaRPr lang="de-DE" sz="2105" b="1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AB799BC-7D95-65BB-B641-50C5E58905CD}"/>
              </a:ext>
            </a:extLst>
          </p:cNvPr>
          <p:cNvSpPr txBox="1"/>
          <p:nvPr/>
        </p:nvSpPr>
        <p:spPr>
          <a:xfrm>
            <a:off x="973176" y="4402371"/>
            <a:ext cx="1722134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79" dirty="0">
                <a:latin typeface="Comic Sans MS" panose="030F0902030302020204" pitchFamily="66" charset="0"/>
              </a:rPr>
              <a:t>die Augenzahl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3CEA19A-1D17-F742-FB3E-10C8D728C01F}"/>
              </a:ext>
            </a:extLst>
          </p:cNvPr>
          <p:cNvSpPr txBox="1"/>
          <p:nvPr/>
        </p:nvSpPr>
        <p:spPr>
          <a:xfrm>
            <a:off x="2751877" y="1900110"/>
            <a:ext cx="2380929" cy="341016"/>
          </a:xfrm>
          <a:prstGeom prst="wedgeRoundRectCallout">
            <a:avLst>
              <a:gd name="adj1" fmla="val 41594"/>
              <a:gd name="adj2" fmla="val -124828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solidFill>
                  <a:srgbClr val="4F71BE"/>
                </a:solidFill>
                <a:latin typeface="Comic Sans MS" panose="030F0902030302020204" pitchFamily="66" charset="0"/>
              </a:rPr>
              <a:t>Wie viele </a:t>
            </a:r>
            <a:r>
              <a:rPr lang="de-DE" sz="1403" dirty="0">
                <a:latin typeface="Comic Sans MS" panose="030F0902030302020204" pitchFamily="66" charset="0"/>
              </a:rPr>
              <a:t>Würfel sind es?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894026B-8790-C308-E6C9-3A106E7114D7}"/>
              </a:ext>
            </a:extLst>
          </p:cNvPr>
          <p:cNvSpPr txBox="1"/>
          <p:nvPr/>
        </p:nvSpPr>
        <p:spPr>
          <a:xfrm>
            <a:off x="5378725" y="1882322"/>
            <a:ext cx="3636050" cy="341016"/>
          </a:xfrm>
          <a:prstGeom prst="wedgeRoundRectCallout">
            <a:avLst>
              <a:gd name="adj1" fmla="val -38351"/>
              <a:gd name="adj2" fmla="val -11233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solidFill>
                  <a:srgbClr val="CC0000"/>
                </a:solidFill>
                <a:latin typeface="Comic Sans MS" panose="030F0902030302020204" pitchFamily="66" charset="0"/>
              </a:rPr>
              <a:t>Welche Augenzahl </a:t>
            </a:r>
            <a:r>
              <a:rPr lang="de-DE" sz="1403" dirty="0">
                <a:latin typeface="Comic Sans MS" panose="030F0902030302020204" pitchFamily="66" charset="0"/>
              </a:rPr>
              <a:t>zeigt jeder Würfel?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2627454-AABF-6374-A52C-46C94902F012}"/>
              </a:ext>
            </a:extLst>
          </p:cNvPr>
          <p:cNvSpPr txBox="1"/>
          <p:nvPr/>
        </p:nvSpPr>
        <p:spPr>
          <a:xfrm>
            <a:off x="5971804" y="4035449"/>
            <a:ext cx="1700369" cy="341016"/>
          </a:xfrm>
          <a:prstGeom prst="wedgeRoundRectCallout">
            <a:avLst>
              <a:gd name="adj1" fmla="val -45191"/>
              <a:gd name="adj2" fmla="val 64951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solidFill>
                  <a:srgbClr val="4F71BE"/>
                </a:solidFill>
                <a:latin typeface="Comic Sans MS" panose="030F0902030302020204" pitchFamily="66" charset="0"/>
              </a:rPr>
              <a:t>4 mal </a:t>
            </a:r>
            <a:r>
              <a:rPr lang="de-DE" sz="1403" dirty="0">
                <a:latin typeface="Comic Sans MS" panose="030F0902030302020204" pitchFamily="66" charset="0"/>
              </a:rPr>
              <a:t>die </a:t>
            </a:r>
            <a:r>
              <a:rPr lang="de-DE" sz="1403" dirty="0">
                <a:solidFill>
                  <a:srgbClr val="CC0000"/>
                </a:solidFill>
                <a:latin typeface="Comic Sans MS" panose="030F0902030302020204" pitchFamily="66" charset="0"/>
              </a:rPr>
              <a:t>Fünf</a:t>
            </a:r>
            <a:r>
              <a:rPr lang="de-DE" sz="1403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291E170D-6236-5EC6-84CD-7672E05324D0}"/>
              </a:ext>
            </a:extLst>
          </p:cNvPr>
          <p:cNvSpPr txBox="1"/>
          <p:nvPr/>
        </p:nvSpPr>
        <p:spPr>
          <a:xfrm>
            <a:off x="4995862" y="5004572"/>
            <a:ext cx="1964283" cy="341016"/>
          </a:xfrm>
          <a:prstGeom prst="wedgeRoundRectCallout">
            <a:avLst>
              <a:gd name="adj1" fmla="val -45087"/>
              <a:gd name="adj2" fmla="val -8492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latin typeface="Comic Sans MS" panose="030F0902030302020204" pitchFamily="66" charset="0"/>
              </a:rPr>
              <a:t>Das sind </a:t>
            </a:r>
            <a:r>
              <a:rPr lang="de-DE" sz="1403" dirty="0">
                <a:solidFill>
                  <a:srgbClr val="4F71BE"/>
                </a:solidFill>
                <a:latin typeface="Comic Sans MS" panose="030F0902030302020204" pitchFamily="66" charset="0"/>
              </a:rPr>
              <a:t>4</a:t>
            </a:r>
            <a:r>
              <a:rPr lang="de-DE" sz="1403" dirty="0">
                <a:latin typeface="Comic Sans MS" panose="030F0902030302020204" pitchFamily="66" charset="0"/>
              </a:rPr>
              <a:t> </a:t>
            </a:r>
            <a:r>
              <a:rPr lang="de-DE" sz="1403" dirty="0">
                <a:solidFill>
                  <a:srgbClr val="CC0000"/>
                </a:solidFill>
                <a:latin typeface="Comic Sans MS" panose="030F0902030302020204" pitchFamily="66" charset="0"/>
              </a:rPr>
              <a:t>Fünfer</a:t>
            </a:r>
            <a:r>
              <a:rPr lang="de-DE" sz="1403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DA8D0A2D-73BC-AAB4-1D7B-D2617CF88818}"/>
              </a:ext>
            </a:extLst>
          </p:cNvPr>
          <p:cNvSpPr txBox="1"/>
          <p:nvPr/>
        </p:nvSpPr>
        <p:spPr>
          <a:xfrm>
            <a:off x="4664235" y="3115402"/>
            <a:ext cx="1786944" cy="579875"/>
          </a:xfrm>
          <a:prstGeom prst="wedgeRoundRectCallout">
            <a:avLst>
              <a:gd name="adj1" fmla="val -4335"/>
              <a:gd name="adj2" fmla="val 62842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solidFill>
                  <a:srgbClr val="4F71BE"/>
                </a:solidFill>
                <a:latin typeface="Comic Sans MS" panose="030F0902030302020204" pitchFamily="66" charset="0"/>
              </a:rPr>
              <a:t>4 mal </a:t>
            </a:r>
            <a:r>
              <a:rPr lang="de-DE" sz="1403" dirty="0">
                <a:latin typeface="Comic Sans MS" panose="030F0902030302020204" pitchFamily="66" charset="0"/>
              </a:rPr>
              <a:t>die gleiche Augenzahl.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46F176E1-591B-627B-7C76-BFFE2DA58B3D}"/>
              </a:ext>
            </a:extLst>
          </p:cNvPr>
          <p:cNvSpPr txBox="1"/>
          <p:nvPr/>
        </p:nvSpPr>
        <p:spPr>
          <a:xfrm>
            <a:off x="3549383" y="5860929"/>
            <a:ext cx="3592954" cy="341016"/>
          </a:xfrm>
          <a:prstGeom prst="wedgeRoundRectCallout">
            <a:avLst>
              <a:gd name="adj1" fmla="val -36579"/>
              <a:gd name="adj2" fmla="val -89521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3" dirty="0">
                <a:latin typeface="Comic Sans MS" panose="030F0902030302020204" pitchFamily="66" charset="0"/>
              </a:rPr>
              <a:t>Die Augenzahlen ergeben zusammen 20.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C48C368-2581-179E-EB8E-C50C24952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869" y="4005570"/>
            <a:ext cx="597636" cy="60707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24BC584-E7A2-0197-0C8A-DEFE172ED6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26" y="4005570"/>
            <a:ext cx="597636" cy="60707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B6E137B-9AE7-5E01-B8DB-2E9E1E898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903" y="4737719"/>
            <a:ext cx="597636" cy="60707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CDD39E3-0F07-C01C-E0BC-3DDF3FF01E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26" y="4737719"/>
            <a:ext cx="597636" cy="607072"/>
          </a:xfrm>
          <a:prstGeom prst="rect">
            <a:avLst/>
          </a:prstGeom>
        </p:spPr>
      </p:pic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4AE92AF6-AD63-3637-9B74-3EA5C6EFEEF9}"/>
              </a:ext>
            </a:extLst>
          </p:cNvPr>
          <p:cNvCxnSpPr>
            <a:cxnSpLocks/>
          </p:cNvCxnSpPr>
          <p:nvPr/>
        </p:nvCxnSpPr>
        <p:spPr>
          <a:xfrm flipV="1">
            <a:off x="2463293" y="4243546"/>
            <a:ext cx="1086090" cy="33148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17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43</Words>
  <Application>Microsoft Macintosh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167</cp:revision>
  <cp:lastPrinted>2024-12-04T11:15:07Z</cp:lastPrinted>
  <dcterms:created xsi:type="dcterms:W3CDTF">2023-08-08T08:45:53Z</dcterms:created>
  <dcterms:modified xsi:type="dcterms:W3CDTF">2025-05-02T22:18:54Z</dcterms:modified>
</cp:coreProperties>
</file>