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09DA58-2FA4-47AE-04E7-B576E436F28A}" name="Pia Haeger" initials="PH" userId="Pia Haeger" providerId="None"/>
  <p188:author id="{8544886A-06B6-9364-EA80-6D631A31A8B6}" name="Hannah Wesker" initials="HW" userId="S::Hannah.Wesker@study.tu-dortmund.de::caa88606-8a32-4723-ba28-02bbbd7158d0" providerId="AD"/>
  <p188:author id="{374518AC-33EB-D908-1FC6-EA9965BDC7F8}" name="Hanna Kleinschmidt" initials="HK" userId="Hanna Kleinschmidt" providerId="None"/>
  <p188:author id="{B5A75ED6-F73A-662C-1081-C63A5086D843}" name="Doris Kluge-Schöpp" initials="DKS" userId="Doris Kluge-Schöpp" providerId="None"/>
  <p188:author id="{643769FC-6C85-298D-DAF6-6E4C42C8DCEC}" name="Dominik Zorn" initials="DZ" userId="Dominik Zor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D87"/>
    <a:srgbClr val="4F71BE"/>
    <a:srgbClr val="CC0000"/>
    <a:srgbClr val="EA3323"/>
    <a:srgbClr val="6181A7"/>
    <a:srgbClr val="D8E5E8"/>
    <a:srgbClr val="A6A6A6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90" y="1237201"/>
            <a:ext cx="9088041" cy="2631887"/>
          </a:xfrm>
        </p:spPr>
        <p:txBody>
          <a:bodyPr anchor="b"/>
          <a:lstStyle>
            <a:lvl1pPr algn="ctr">
              <a:defRPr sz="701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3"/>
            <a:ext cx="8018860" cy="1825171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536" indent="0" algn="ctr">
              <a:buNone/>
              <a:defRPr sz="2338"/>
            </a:lvl2pPr>
            <a:lvl3pPr marL="1069071" indent="0" algn="ctr">
              <a:buNone/>
              <a:defRPr sz="2104"/>
            </a:lvl3pPr>
            <a:lvl4pPr marL="1603606" indent="0" algn="ctr">
              <a:buNone/>
              <a:defRPr sz="1871"/>
            </a:lvl4pPr>
            <a:lvl5pPr marL="2138143" indent="0" algn="ctr">
              <a:buNone/>
              <a:defRPr sz="1871"/>
            </a:lvl5pPr>
            <a:lvl6pPr marL="2672677" indent="0" algn="ctr">
              <a:buNone/>
              <a:defRPr sz="1871"/>
            </a:lvl6pPr>
            <a:lvl7pPr marL="3207213" indent="0" algn="ctr">
              <a:buNone/>
              <a:defRPr sz="1871"/>
            </a:lvl7pPr>
            <a:lvl8pPr marL="3741750" indent="0" algn="ctr">
              <a:buNone/>
              <a:defRPr sz="1871"/>
            </a:lvl8pPr>
            <a:lvl9pPr marL="4276285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70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2" y="402487"/>
            <a:ext cx="2305423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7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9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7" y="1884672"/>
            <a:ext cx="9221689" cy="3144614"/>
          </a:xfrm>
        </p:spPr>
        <p:txBody>
          <a:bodyPr anchor="b"/>
          <a:lstStyle>
            <a:lvl1pPr>
              <a:defRPr sz="701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7" y="5059035"/>
            <a:ext cx="9221689" cy="165367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536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069071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60360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14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267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21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175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28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6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4" y="2012415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2012415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88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8" y="1853174"/>
            <a:ext cx="4523137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36" indent="0">
              <a:buNone/>
              <a:defRPr sz="2338" b="1"/>
            </a:lvl2pPr>
            <a:lvl3pPr marL="1069071" indent="0">
              <a:buNone/>
              <a:defRPr sz="2104" b="1"/>
            </a:lvl3pPr>
            <a:lvl4pPr marL="1603606" indent="0">
              <a:buNone/>
              <a:defRPr sz="1871" b="1"/>
            </a:lvl4pPr>
            <a:lvl5pPr marL="2138143" indent="0">
              <a:buNone/>
              <a:defRPr sz="1871" b="1"/>
            </a:lvl5pPr>
            <a:lvl6pPr marL="2672677" indent="0">
              <a:buNone/>
              <a:defRPr sz="1871" b="1"/>
            </a:lvl6pPr>
            <a:lvl7pPr marL="3207213" indent="0">
              <a:buNone/>
              <a:defRPr sz="1871" b="1"/>
            </a:lvl7pPr>
            <a:lvl8pPr marL="3741750" indent="0">
              <a:buNone/>
              <a:defRPr sz="1871" b="1"/>
            </a:lvl8pPr>
            <a:lvl9pPr marL="4276285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8" y="2761382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4"/>
            <a:ext cx="4545414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36" indent="0">
              <a:buNone/>
              <a:defRPr sz="2338" b="1"/>
            </a:lvl2pPr>
            <a:lvl3pPr marL="1069071" indent="0">
              <a:buNone/>
              <a:defRPr sz="2104" b="1"/>
            </a:lvl3pPr>
            <a:lvl4pPr marL="1603606" indent="0">
              <a:buNone/>
              <a:defRPr sz="1871" b="1"/>
            </a:lvl4pPr>
            <a:lvl5pPr marL="2138143" indent="0">
              <a:buNone/>
              <a:defRPr sz="1871" b="1"/>
            </a:lvl5pPr>
            <a:lvl6pPr marL="2672677" indent="0">
              <a:buNone/>
              <a:defRPr sz="1871" b="1"/>
            </a:lvl6pPr>
            <a:lvl7pPr marL="3207213" indent="0">
              <a:buNone/>
              <a:defRPr sz="1871" b="1"/>
            </a:lvl7pPr>
            <a:lvl8pPr marL="3741750" indent="0">
              <a:buNone/>
              <a:defRPr sz="1871" b="1"/>
            </a:lvl8pPr>
            <a:lvl9pPr marL="4276285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2"/>
            <a:ext cx="4545414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5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87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9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9"/>
            <a:ext cx="3448388" cy="1763924"/>
          </a:xfrm>
        </p:spPr>
        <p:txBody>
          <a:bodyPr anchor="b"/>
          <a:lstStyle>
            <a:lvl1pPr>
              <a:defRPr sz="37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5" y="1088458"/>
            <a:ext cx="5412729" cy="5372269"/>
          </a:xfrm>
        </p:spPr>
        <p:txBody>
          <a:bodyPr/>
          <a:lstStyle>
            <a:lvl1pPr>
              <a:defRPr sz="3740"/>
            </a:lvl1pPr>
            <a:lvl2pPr>
              <a:defRPr sz="3274"/>
            </a:lvl2pPr>
            <a:lvl3pPr>
              <a:defRPr sz="2806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36" indent="0">
              <a:buNone/>
              <a:defRPr sz="1636"/>
            </a:lvl2pPr>
            <a:lvl3pPr marL="1069071" indent="0">
              <a:buNone/>
              <a:defRPr sz="1403"/>
            </a:lvl3pPr>
            <a:lvl4pPr marL="1603606" indent="0">
              <a:buNone/>
              <a:defRPr sz="1169"/>
            </a:lvl4pPr>
            <a:lvl5pPr marL="2138143" indent="0">
              <a:buNone/>
              <a:defRPr sz="1169"/>
            </a:lvl5pPr>
            <a:lvl6pPr marL="2672677" indent="0">
              <a:buNone/>
              <a:defRPr sz="1169"/>
            </a:lvl6pPr>
            <a:lvl7pPr marL="3207213" indent="0">
              <a:buNone/>
              <a:defRPr sz="1169"/>
            </a:lvl7pPr>
            <a:lvl8pPr marL="3741750" indent="0">
              <a:buNone/>
              <a:defRPr sz="1169"/>
            </a:lvl8pPr>
            <a:lvl9pPr marL="4276285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3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9"/>
            <a:ext cx="3448388" cy="1763924"/>
          </a:xfrm>
        </p:spPr>
        <p:txBody>
          <a:bodyPr anchor="b"/>
          <a:lstStyle>
            <a:lvl1pPr>
              <a:defRPr sz="37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5" y="1088458"/>
            <a:ext cx="5412729" cy="5372269"/>
          </a:xfrm>
        </p:spPr>
        <p:txBody>
          <a:bodyPr anchor="t"/>
          <a:lstStyle>
            <a:lvl1pPr marL="0" indent="0">
              <a:buNone/>
              <a:defRPr sz="3740"/>
            </a:lvl1pPr>
            <a:lvl2pPr marL="534536" indent="0">
              <a:buNone/>
              <a:defRPr sz="3274"/>
            </a:lvl2pPr>
            <a:lvl3pPr marL="1069071" indent="0">
              <a:buNone/>
              <a:defRPr sz="2806"/>
            </a:lvl3pPr>
            <a:lvl4pPr marL="1603606" indent="0">
              <a:buNone/>
              <a:defRPr sz="2338"/>
            </a:lvl4pPr>
            <a:lvl5pPr marL="2138143" indent="0">
              <a:buNone/>
              <a:defRPr sz="2338"/>
            </a:lvl5pPr>
            <a:lvl6pPr marL="2672677" indent="0">
              <a:buNone/>
              <a:defRPr sz="2338"/>
            </a:lvl6pPr>
            <a:lvl7pPr marL="3207213" indent="0">
              <a:buNone/>
              <a:defRPr sz="2338"/>
            </a:lvl7pPr>
            <a:lvl8pPr marL="3741750" indent="0">
              <a:buNone/>
              <a:defRPr sz="2338"/>
            </a:lvl8pPr>
            <a:lvl9pPr marL="4276285" indent="0">
              <a:buNone/>
              <a:defRPr sz="233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36" indent="0">
              <a:buNone/>
              <a:defRPr sz="1636"/>
            </a:lvl2pPr>
            <a:lvl3pPr marL="1069071" indent="0">
              <a:buNone/>
              <a:defRPr sz="1403"/>
            </a:lvl3pPr>
            <a:lvl4pPr marL="1603606" indent="0">
              <a:buNone/>
              <a:defRPr sz="1169"/>
            </a:lvl4pPr>
            <a:lvl5pPr marL="2138143" indent="0">
              <a:buNone/>
              <a:defRPr sz="1169"/>
            </a:lvl5pPr>
            <a:lvl6pPr marL="2672677" indent="0">
              <a:buNone/>
              <a:defRPr sz="1169"/>
            </a:lvl6pPr>
            <a:lvl7pPr marL="3207213" indent="0">
              <a:buNone/>
              <a:defRPr sz="1169"/>
            </a:lvl7pPr>
            <a:lvl8pPr marL="3741750" indent="0">
              <a:buNone/>
              <a:defRPr sz="1169"/>
            </a:lvl8pPr>
            <a:lvl9pPr marL="4276285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5" y="7006705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6341-B29C-4FB9-9B22-E8C770508A32}" type="datetimeFigureOut">
              <a:rPr lang="de-DE" smtClean="0"/>
              <a:t>02.05.25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5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5" y="7006705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6F71-9095-4BFD-9DF6-315E19E28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0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071" rtl="0" eaLnBrk="1" latinLnBrk="0" hangingPunct="1">
        <a:lnSpc>
          <a:spcPct val="90000"/>
        </a:lnSpc>
        <a:spcBef>
          <a:spcPct val="0"/>
        </a:spcBef>
        <a:buNone/>
        <a:defRPr sz="5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69" indent="-267269" algn="l" defTabSz="1069071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804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339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870874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405410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39946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4481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9017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3554" indent="-267269" algn="l" defTabSz="106907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536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9071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606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8143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2677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7213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1750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6285" algn="l" defTabSz="1069071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39031-5806-99BA-58D2-62FE8AA15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212641E-8AF5-BFF7-882C-729F18735EF5}"/>
              </a:ext>
            </a:extLst>
          </p:cNvPr>
          <p:cNvSpPr/>
          <p:nvPr/>
        </p:nvSpPr>
        <p:spPr>
          <a:xfrm>
            <a:off x="0" y="-4785"/>
            <a:ext cx="10691813" cy="881468"/>
          </a:xfrm>
          <a:prstGeom prst="rect">
            <a:avLst/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9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AB92DA-3818-5C9F-31FE-D1E49AE0E75D}"/>
              </a:ext>
            </a:extLst>
          </p:cNvPr>
          <p:cNvSpPr txBox="1"/>
          <p:nvPr/>
        </p:nvSpPr>
        <p:spPr>
          <a:xfrm>
            <a:off x="3811814" y="122436"/>
            <a:ext cx="3068185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57" b="1" dirty="0">
                <a:latin typeface="Comic Sans MS" panose="030F0902030302020204" pitchFamily="66" charset="0"/>
              </a:rPr>
              <a:t>Multiplikation</a:t>
            </a:r>
          </a:p>
          <a:p>
            <a:pPr algn="ctr"/>
            <a:r>
              <a:rPr lang="de-DE" sz="1857" b="1" dirty="0">
                <a:latin typeface="Comic Sans MS" panose="030F0902030302020204" pitchFamily="66" charset="0"/>
              </a:rPr>
              <a:t>- in der Umwelt -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F9C726-3BC1-027D-9D74-E89E086D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2264" y="109757"/>
            <a:ext cx="617806" cy="6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4BB7653-110F-3CAB-1192-F4D555AF9ADC}"/>
              </a:ext>
            </a:extLst>
          </p:cNvPr>
          <p:cNvSpPr/>
          <p:nvPr/>
        </p:nvSpPr>
        <p:spPr>
          <a:xfrm>
            <a:off x="5941474" y="1344082"/>
            <a:ext cx="4053549" cy="2699109"/>
          </a:xfrm>
          <a:prstGeom prst="roundRect">
            <a:avLst>
              <a:gd name="adj" fmla="val 5408"/>
            </a:avLst>
          </a:prstGeom>
          <a:solidFill>
            <a:srgbClr val="317D8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3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586CB50-E95A-8C45-C46D-DE1C95E88E15}"/>
              </a:ext>
            </a:extLst>
          </p:cNvPr>
          <p:cNvSpPr/>
          <p:nvPr/>
        </p:nvSpPr>
        <p:spPr>
          <a:xfrm>
            <a:off x="5941477" y="4424125"/>
            <a:ext cx="4053549" cy="2699109"/>
          </a:xfrm>
          <a:prstGeom prst="roundRect">
            <a:avLst>
              <a:gd name="adj" fmla="val 5408"/>
            </a:avLst>
          </a:prstGeom>
          <a:solidFill>
            <a:srgbClr val="317D8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3" dirty="0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53001C42-8FC9-7D92-986F-89A2382327FD}"/>
              </a:ext>
            </a:extLst>
          </p:cNvPr>
          <p:cNvSpPr/>
          <p:nvPr/>
        </p:nvSpPr>
        <p:spPr>
          <a:xfrm>
            <a:off x="696787" y="4426236"/>
            <a:ext cx="4053549" cy="2699109"/>
          </a:xfrm>
          <a:prstGeom prst="roundRect">
            <a:avLst>
              <a:gd name="adj" fmla="val 5408"/>
            </a:avLst>
          </a:prstGeom>
          <a:solidFill>
            <a:srgbClr val="317D8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3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731828AC-39A4-6A8C-4610-CA3D55D5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9" y="646180"/>
            <a:ext cx="4947501" cy="387502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35EFBEB-D0D9-C6C9-EC19-924135707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7" y="5340295"/>
            <a:ext cx="1544698" cy="64254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681F5E7-8E02-5BFF-F7F7-C73C66AAC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0" y="5340294"/>
            <a:ext cx="1544698" cy="642543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7B92B64B-D834-81E1-BC67-39BCC2C1CF3C}"/>
              </a:ext>
            </a:extLst>
          </p:cNvPr>
          <p:cNvSpPr txBox="1"/>
          <p:nvPr/>
        </p:nvSpPr>
        <p:spPr>
          <a:xfrm>
            <a:off x="1655736" y="4566920"/>
            <a:ext cx="2156078" cy="535608"/>
          </a:xfrm>
          <a:prstGeom prst="wedgeRoundRectCallout">
            <a:avLst>
              <a:gd name="adj1" fmla="val -34940"/>
              <a:gd name="adj2" fmla="val 80087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2 Stapel.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4 Teller pro Stapel.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C2B4E054-1A3D-EC4C-48F6-B93DA508A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9" y="2189065"/>
            <a:ext cx="1498600" cy="9525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82F9A6F-26D6-3302-0F4F-03D5A089D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54" y="5287060"/>
            <a:ext cx="1876603" cy="930795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CB9D4678-DB39-3527-7CA2-9F4FB8431922}"/>
              </a:ext>
            </a:extLst>
          </p:cNvPr>
          <p:cNvSpPr txBox="1"/>
          <p:nvPr/>
        </p:nvSpPr>
        <p:spPr>
          <a:xfrm>
            <a:off x="1645131" y="6423607"/>
            <a:ext cx="2156078" cy="535608"/>
          </a:xfrm>
          <a:prstGeom prst="wedgeRoundRectCallout">
            <a:avLst>
              <a:gd name="adj1" fmla="val 3768"/>
              <a:gd name="adj2" fmla="val -102829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2 Viererstapel.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Zusammen sind es 8.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D17AA64-48B9-713D-5845-D5160D0B8210}"/>
              </a:ext>
            </a:extLst>
          </p:cNvPr>
          <p:cNvSpPr txBox="1"/>
          <p:nvPr/>
        </p:nvSpPr>
        <p:spPr>
          <a:xfrm>
            <a:off x="7026022" y="1499976"/>
            <a:ext cx="2156078" cy="535608"/>
          </a:xfrm>
          <a:prstGeom prst="wedgeRoundRectCallout">
            <a:avLst>
              <a:gd name="adj1" fmla="val -34940"/>
              <a:gd name="adj2" fmla="val 80087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3 Stapel.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3 Tassen pro Stapel.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CE98E44-D092-A9DF-28B1-EC53A7406726}"/>
              </a:ext>
            </a:extLst>
          </p:cNvPr>
          <p:cNvSpPr txBox="1"/>
          <p:nvPr/>
        </p:nvSpPr>
        <p:spPr>
          <a:xfrm>
            <a:off x="7015417" y="3356663"/>
            <a:ext cx="2156078" cy="535608"/>
          </a:xfrm>
          <a:prstGeom prst="wedgeRoundRectCallout">
            <a:avLst>
              <a:gd name="adj1" fmla="val 3768"/>
              <a:gd name="adj2" fmla="val -102829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3 Dreierstapel.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Zusammen sind es 9.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A72ADD8-BB6A-2DBA-FCBA-4BE4C922B003}"/>
              </a:ext>
            </a:extLst>
          </p:cNvPr>
          <p:cNvSpPr txBox="1"/>
          <p:nvPr/>
        </p:nvSpPr>
        <p:spPr>
          <a:xfrm>
            <a:off x="7036627" y="4556310"/>
            <a:ext cx="2156078" cy="535608"/>
          </a:xfrm>
          <a:prstGeom prst="wedgeRoundRectCallout">
            <a:avLst>
              <a:gd name="adj1" fmla="val -34940"/>
              <a:gd name="adj2" fmla="val 80087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2 Reihen.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5 Reihen pro Rolle.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76A534-3393-E4BC-FF5C-9C54DF5F8233}"/>
              </a:ext>
            </a:extLst>
          </p:cNvPr>
          <p:cNvSpPr txBox="1"/>
          <p:nvPr/>
        </p:nvSpPr>
        <p:spPr>
          <a:xfrm>
            <a:off x="7026022" y="6412997"/>
            <a:ext cx="2156078" cy="535608"/>
          </a:xfrm>
          <a:prstGeom prst="wedgeRoundRectCallout">
            <a:avLst>
              <a:gd name="adj1" fmla="val 3768"/>
              <a:gd name="adj2" fmla="val -102829"/>
              <a:gd name="adj3" fmla="val 16667"/>
            </a:avLst>
          </a:prstGeom>
          <a:solidFill>
            <a:schemeClr val="bg1"/>
          </a:solidFill>
          <a:ln>
            <a:solidFill>
              <a:srgbClr val="317D87"/>
            </a:solidFill>
          </a:ln>
        </p:spPr>
        <p:txBody>
          <a:bodyPr wrap="square" rtlCol="0">
            <a:spAutoFit/>
          </a:bodyPr>
          <a:lstStyle/>
          <a:p>
            <a:r>
              <a:rPr lang="de-DE" sz="1273" dirty="0">
                <a:latin typeface="Comic Sans MS" panose="030F0902030302020204" pitchFamily="66" charset="0"/>
              </a:rPr>
              <a:t>2 Fünferreihen.</a:t>
            </a:r>
          </a:p>
          <a:p>
            <a:r>
              <a:rPr lang="de-DE" sz="1273" dirty="0">
                <a:latin typeface="Comic Sans MS" panose="030F0902030302020204" pitchFamily="66" charset="0"/>
              </a:rPr>
              <a:t>Zusammen sind es 10.</a:t>
            </a:r>
          </a:p>
        </p:txBody>
      </p:sp>
    </p:spTree>
    <p:extLst>
      <p:ext uri="{BB962C8B-B14F-4D97-AF65-F5344CB8AC3E}">
        <p14:creationId xmlns:p14="http://schemas.microsoft.com/office/powerpoint/2010/main" val="218503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845521A-7262-4A3C-8212-2E52954BD9DE}" vid="{ADF55D26-CFFE-423E-8DB7-E3C5472FF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0_Sprachspeicher</Template>
  <TotalTime>0</TotalTime>
  <Words>54</Words>
  <Application>Microsoft Macintosh PowerPoint</Application>
  <PresentationFormat>Benutzerdefiniert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Dominik Zorn</dc:creator>
  <cp:lastModifiedBy>Pia Haeger</cp:lastModifiedBy>
  <cp:revision>166</cp:revision>
  <cp:lastPrinted>2024-12-04T11:15:07Z</cp:lastPrinted>
  <dcterms:created xsi:type="dcterms:W3CDTF">2023-08-08T08:45:53Z</dcterms:created>
  <dcterms:modified xsi:type="dcterms:W3CDTF">2025-05-02T22:08:32Z</dcterms:modified>
</cp:coreProperties>
</file>