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DBE800-412F-AE8C-83F7-08801967B9D2}" name="Melanie Bischoff" initials="MB" userId="Melanie Bischoff" providerId="None"/>
  <p188:author id="{1109DA58-2FA4-47AE-04E7-B576E436F28A}" name="Pia Haeger" initials="PH" userId="Pia Haeger" providerId="None"/>
  <p188:author id="{8544886A-06B6-9364-EA80-6D631A31A8B6}" name="Hannah Wesker" initials="HW" userId="S::Hannah.Wesker@study.tu-dortmund.de::caa88606-8a32-4723-ba28-02bbbd7158d0" providerId="AD"/>
  <p188:author id="{374518AC-33EB-D908-1FC6-EA9965BDC7F8}" name="Hanna Kleinschmidt" initials="HK" userId="Hanna Kleinschmidt" providerId="None"/>
  <p188:author id="{B5A75ED6-F73A-662C-1081-C63A5086D843}" name="Doris Kluge-Schöpp" initials="DKS" userId="Doris Kluge-Schöpp" providerId="None"/>
  <p188:author id="{643769FC-6C85-298D-DAF6-6E4C42C8DCEC}" name="Dominik Zorn" initials="DZ" userId="Dominik Zor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4F71BE"/>
    <a:srgbClr val="317D87"/>
    <a:srgbClr val="EA3323"/>
    <a:srgbClr val="D8E5E8"/>
    <a:srgbClr val="A6A6A6"/>
    <a:srgbClr val="D9D9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34" autoAdjust="0"/>
    <p:restoredTop sz="94660"/>
  </p:normalViewPr>
  <p:slideViewPr>
    <p:cSldViewPr snapToGrid="0">
      <p:cViewPr>
        <p:scale>
          <a:sx n="69" d="100"/>
          <a:sy n="69" d="100"/>
        </p:scale>
        <p:origin x="341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8T08:48:50.315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94 144 24575,'0'-15'0,"0"1"0,0 0 0,1 3 0,1 3 0,1 4 0,3 1 0,1-1 0,8-9 0,4-4 0,0 0 0,-2 3 0,-7 9 0,-3 2 0,0 2 0,0 1 0,3 0 0,2 0 0,2 0 0,0 0 0,0 0 0,-1 1 0,-2 3 0,-1 2 0,0 4 0,-2 5 0,-2 1 0,-3 2 0,-2-1 0,-1-1 0,0 1 0,0 2 0,-1 2 0,-2 2 0,-5-2 0,-3-1 0,-2 2 0,-2 0 0,0 2 0,-3 2 0,-1 0 0,-1 0 0,-1 0 0,1 1 0,0-1 0,0 0 0,1 0 0,1 0 0,1 0 0,2-4 0,4-5 0,4-6 0,2-2 0,1-1 0,-3 3 0,-1 4 0,-1 2 0,1 0 0,2-5 0,4-5 0,4-4 0,8-3 0,8-2 0,12-2 0,6-1 0,4-1 0,-1 1 0,-5 0 0,-5 1 0,-2 1 0,-4 2 0,1 1 0,0 0 0,0 0 0,1 0 0,-2 0 0,0 0 0,-4 0 0,-2 0 0,-4 0 0,-7 0 0,-2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8T08:48:59.748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0 1 24575,'5'11'0,"0"-2"0,1 1 0,-2-1 0,-1-2 0,-1 2 0,0 1 0,0 1 0,0 1 0,-1-1 0,0-1 0,-1 3 0,0 3 0,0 1 0,0 0 0,0-4 0,0-3 0,0 2 0,0 2 0,0 3 0,0 2 0,0-4 0,0-3 0,0-4 0,0-1 0,0 1 0,0 1 0,0 2 0,0 0 0,0-1 0,1-3 0,1-3 0,3-3 0,9-1 0,9-3 0,6-5 0,2-2 0,-3-2 0,-6 5 0,-3 1 0,-3 3 0,0 1 0,2 1 0,0 0 0,0 1 0,-1 0 0,-2 0 0,-3 0 0,-1 0 0,-2 0 0,-2 0 0,-1 0 0,0 0 0,-4 0 0,1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8T08:49:02.081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 1 24575,'0'7'0,"0"0"0,0 0 0,0 1 0,0 1 0,1 1 0,2 1 0,-1 1 0,1 1 0,-1-2 0,-1-1 0,0 1 0,-1 3 0,0 3 0,0 2 0,0 3 0,0 0 0,0 0 0,0 0 0,0 1 0,0 0 0,1-1 0,0-2 0,1-4 0,-1-4 0,-1-2 0,0-2 0,0 0 0,0 0 0,0 0 0,0-2 0,0-1 0,0 0 0,0-2 0,0 1 0,1 2 0,0 1 0,0-1 0,0 0 0,-1-4 0,0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8T08:49:04.848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 4 24575,'12'0'0,"6"0"0,9 0 0,4 0 0,3 0 0,-2 0 0,-6 0 0,-4 0 0,-4 0 0,-1 0 0,0 0 0,-1 0 0,0 0 0,-2 0 0,-2-1 0,-1-1 0,-3 1 0,-1 3 0,-6 10 0,-6 12 0,-5 13 0,-4 8 0,1 1 0,1-2 0,1-4 0,2-2 0,0-1 0,1 0 0,0 0 0,0-2 0,2 0 0,0-1 0,2-1 0,0-6 0,0-7 0,2-6 0,1-4 0,1-1 0,-1 1 0,-1 5 0,-1 2 0,1 0 0,-1-3 0,1-4 0,1-5 0,0-2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8T08:49:06.565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 0 24575,'6'0'0,"3"0"0,6 0 0,1 0 0,2 0 0,-1 0 0,-1 0 0,1 0 0,-2 0 0,1 0 0,0 0 0,-1 0 0,0 0 0,1 0 0,-2 0 0,0 0 0,0 0 0,-2 0 0,0 0 0,-3 0 0,-1 0 0,-2 0 0,0 0 0,2 0 0,-1 0 0,1 0 0,0 0 0,-2 0 0,0 0 0,0 0 0,0 0 0,-2 0 0,-1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8T08:45:47.982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0 44 24575,'5'0'0,"1"0"0,5 0 0,1 0 0,0 0 0,0 0 0,-3 0 0,0 0 0,0 0 0,0 0 0,2 0 0,0 0 0,0 0 0,-1 0 0,1 0 0,0 0 0,2 0 0,1-1 0,-3-1 0,1-1 0,-2 1 0,1 1 0,-3 0 0,0-1 0,2 0 0,-1 0 0,1 1 0,1 1 0,-2-2 0,1 0 0,1-1 0,0 1 0,1 1 0,-2 0 0,1-2 0,0 1 0,1-1 0,1 3 0,-1 0 0,-2 0 0,1 0 0,2 0 0,4 0 0,1-2 0,0 0 0,-3-1 0,-3 3 0,-6 2 0,-5 1 0,-4 3 0,-3 3 0,-1 6 0,0 4 0,1 1 0,-1-1 0,2-1 0,-1-2 0,0 0 0,1 0 0,-3 3 0,0 4 0,-1 1 0,1 0 0,2-6 0,1-4 0,0-1 0,-2 6 0,-3 5 0,1 8 0,-1 0 0,2-5 0,1-5 0,2-6 0,2-3 0,-1 0 0,1 1 0,-2 6 0,0 1 0,0 0 0,2 0 0,-2 1 0,0 4 0,-1 1 0,0-1 0,1-6 0,3-7 0,-2-3 0,2-1 0,-1 2 0,-1 4 0,1 5 0,0 1 0,-1-4 0,2-6 0,0-6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8T08:45:50.198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0 21 24575,'8'0'0,"3"0"0,7 0 0,5 0 0,4 0 0,2 0 0,-2 0 0,-1 0 0,0 0 0,1-5 0,-1 0 0,-3-1 0,-1 2 0,-1 4 0,1 0 0,-2 0 0,-1 0 0,0 0 0,-1 0 0,0 0 0,0 0 0,-2 0 0,-1 0 0,-8 0 0,-1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18.03.25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70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18.03.25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015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18.03.25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29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18.03.25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61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18.03.25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63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18.03.25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5885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18.03.25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525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18.03.25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87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18.03.25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6956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18.03.25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34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18.03.25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37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56341-B29C-4FB9-9B22-E8C770508A32}" type="datetimeFigureOut">
              <a:rPr lang="de-DE" smtClean="0"/>
              <a:t>18.03.25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09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customXml" Target="../ink/ink3.xml"/><Relationship Id="rId17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customXml" Target="../ink/ink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5" Type="http://schemas.openxmlformats.org/officeDocument/2006/relationships/image" Target="../media/image10.png"/><Relationship Id="rId10" Type="http://schemas.openxmlformats.org/officeDocument/2006/relationships/customXml" Target="../ink/ink2.xml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customXml" Target="../ink/ink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customXml" Target="../ink/ink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2.png"/><Relationship Id="rId10" Type="http://schemas.openxmlformats.org/officeDocument/2006/relationships/image" Target="../media/image14.png"/><Relationship Id="rId4" Type="http://schemas.openxmlformats.org/officeDocument/2006/relationships/image" Target="../media/image4.png"/><Relationship Id="rId9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D81E16-1B6B-0363-3EB5-2B5274DBFF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Abgerundetes Rechteck 54">
            <a:extLst>
              <a:ext uri="{FF2B5EF4-FFF2-40B4-BE49-F238E27FC236}">
                <a16:creationId xmlns:a16="http://schemas.microsoft.com/office/drawing/2014/main" id="{744E81F8-DC39-FDBC-1B52-AAA011DD775D}"/>
              </a:ext>
            </a:extLst>
          </p:cNvPr>
          <p:cNvSpPr/>
          <p:nvPr/>
        </p:nvSpPr>
        <p:spPr>
          <a:xfrm>
            <a:off x="1359538" y="8793016"/>
            <a:ext cx="5043785" cy="1298031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5838AE8F-3A9C-B422-3FBA-118C9A593960}"/>
              </a:ext>
            </a:extLst>
          </p:cNvPr>
          <p:cNvSpPr/>
          <p:nvPr/>
        </p:nvSpPr>
        <p:spPr>
          <a:xfrm>
            <a:off x="0" y="-13862"/>
            <a:ext cx="7559675" cy="906194"/>
          </a:xfrm>
          <a:prstGeom prst="rect">
            <a:avLst/>
          </a:prstGeom>
          <a:solidFill>
            <a:srgbClr val="D8E5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>
                  <a:lumMod val="65000"/>
                </a:schemeClr>
              </a:solidFill>
              <a:latin typeface="Comic Sans MS" panose="030F0902030302020204" pitchFamily="66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8704CBA-8047-A149-CD32-2EFB1D4EC324}"/>
              </a:ext>
            </a:extLst>
          </p:cNvPr>
          <p:cNvSpPr txBox="1"/>
          <p:nvPr/>
        </p:nvSpPr>
        <p:spPr>
          <a:xfrm>
            <a:off x="2579620" y="156562"/>
            <a:ext cx="2389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latin typeface="Comic Sans MS" panose="030F0902030302020204" pitchFamily="66" charset="0"/>
              </a:rPr>
              <a:t>Zahlen legen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47FA6A6-1203-9C86-577B-4F46E59CF9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92285" y="104236"/>
            <a:ext cx="660491" cy="6974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3" name="Gerader Verbinder 297">
            <a:extLst>
              <a:ext uri="{FF2B5EF4-FFF2-40B4-BE49-F238E27FC236}">
                <a16:creationId xmlns:a16="http://schemas.microsoft.com/office/drawing/2014/main" id="{07DD6082-CE47-097C-EC39-19C0854EAE8F}"/>
              </a:ext>
            </a:extLst>
          </p:cNvPr>
          <p:cNvCxnSpPr>
            <a:cxnSpLocks/>
          </p:cNvCxnSpPr>
          <p:nvPr/>
        </p:nvCxnSpPr>
        <p:spPr>
          <a:xfrm>
            <a:off x="3426" y="5011906"/>
            <a:ext cx="7559675" cy="0"/>
          </a:xfrm>
          <a:prstGeom prst="line">
            <a:avLst/>
          </a:prstGeom>
          <a:ln w="19050">
            <a:solidFill>
              <a:srgbClr val="317D8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9" name="Grafik 18">
            <a:extLst>
              <a:ext uri="{FF2B5EF4-FFF2-40B4-BE49-F238E27FC236}">
                <a16:creationId xmlns:a16="http://schemas.microsoft.com/office/drawing/2014/main" id="{1C043C80-1D1D-5162-D2C0-845FBEC8E9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51626" y="1387130"/>
            <a:ext cx="1729422" cy="845495"/>
          </a:xfrm>
          <a:prstGeom prst="rect">
            <a:avLst/>
          </a:prstGeom>
          <a:solidFill>
            <a:schemeClr val="bg1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02638C73-2F7C-C538-BDAE-86449E5F6A29}"/>
              </a:ext>
            </a:extLst>
          </p:cNvPr>
          <p:cNvSpPr txBox="1"/>
          <p:nvPr/>
        </p:nvSpPr>
        <p:spPr>
          <a:xfrm>
            <a:off x="4939375" y="1655989"/>
            <a:ext cx="1898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die Stellenwerttafel</a:t>
            </a:r>
          </a:p>
        </p:txBody>
      </p:sp>
      <p:cxnSp>
        <p:nvCxnSpPr>
          <p:cNvPr id="22" name="Gerade Verbindung 21">
            <a:extLst>
              <a:ext uri="{FF2B5EF4-FFF2-40B4-BE49-F238E27FC236}">
                <a16:creationId xmlns:a16="http://schemas.microsoft.com/office/drawing/2014/main" id="{F4FD9174-F684-66C0-6543-0CF17E645F87}"/>
              </a:ext>
            </a:extLst>
          </p:cNvPr>
          <p:cNvCxnSpPr>
            <a:stCxn id="20" idx="1"/>
            <a:endCxn id="19" idx="3"/>
          </p:cNvCxnSpPr>
          <p:nvPr/>
        </p:nvCxnSpPr>
        <p:spPr>
          <a:xfrm flipH="1">
            <a:off x="4581048" y="1809878"/>
            <a:ext cx="358327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>
            <a:extLst>
              <a:ext uri="{FF2B5EF4-FFF2-40B4-BE49-F238E27FC236}">
                <a16:creationId xmlns:a16="http://schemas.microsoft.com/office/drawing/2014/main" id="{6E20B307-112F-9B99-2554-6E4D2A456CB4}"/>
              </a:ext>
            </a:extLst>
          </p:cNvPr>
          <p:cNvSpPr txBox="1"/>
          <p:nvPr/>
        </p:nvSpPr>
        <p:spPr>
          <a:xfrm>
            <a:off x="5880008" y="4216254"/>
            <a:ext cx="1510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>
                <a:latin typeface="Comic Sans MS" panose="030F0902030302020204" pitchFamily="66" charset="0"/>
              </a:rPr>
              <a:t>der Einer</a:t>
            </a:r>
          </a:p>
          <a:p>
            <a:pPr algn="ctr"/>
            <a:r>
              <a:rPr lang="de-DE" sz="1400" dirty="0">
                <a:latin typeface="Comic Sans MS" panose="030F0902030302020204" pitchFamily="66" charset="0"/>
              </a:rPr>
              <a:t>der Einerwürfel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D792E6A2-EC05-E5BA-C517-3EFFB4AF2850}"/>
              </a:ext>
            </a:extLst>
          </p:cNvPr>
          <p:cNvSpPr txBox="1"/>
          <p:nvPr/>
        </p:nvSpPr>
        <p:spPr>
          <a:xfrm>
            <a:off x="4205615" y="4223576"/>
            <a:ext cx="16482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>
                <a:latin typeface="Comic Sans MS" panose="030F0902030302020204" pitchFamily="66" charset="0"/>
              </a:rPr>
              <a:t>der Zehner</a:t>
            </a:r>
          </a:p>
          <a:p>
            <a:pPr algn="ctr"/>
            <a:r>
              <a:rPr lang="de-DE" sz="1400" dirty="0">
                <a:latin typeface="Comic Sans MS" panose="030F0902030302020204" pitchFamily="66" charset="0"/>
              </a:rPr>
              <a:t>die Zehnerstange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FCC78F9-004F-FE05-FAF7-6A7A549EB525}"/>
              </a:ext>
            </a:extLst>
          </p:cNvPr>
          <p:cNvSpPr txBox="1"/>
          <p:nvPr/>
        </p:nvSpPr>
        <p:spPr>
          <a:xfrm>
            <a:off x="2217864" y="4216254"/>
            <a:ext cx="1880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>
                <a:latin typeface="Comic Sans MS" panose="030F0902030302020204" pitchFamily="66" charset="0"/>
              </a:rPr>
              <a:t>der Hunderter</a:t>
            </a:r>
          </a:p>
          <a:p>
            <a:pPr algn="ctr"/>
            <a:r>
              <a:rPr lang="de-DE" sz="1400" dirty="0">
                <a:latin typeface="Comic Sans MS" panose="030F0902030302020204" pitchFamily="66" charset="0"/>
              </a:rPr>
              <a:t>die Hunderterplatte</a:t>
            </a: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D32EABEA-FFF8-7659-DEB7-C66646531B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93"/>
          <a:stretch/>
        </p:blipFill>
        <p:spPr>
          <a:xfrm>
            <a:off x="4327641" y="3276174"/>
            <a:ext cx="1405431" cy="489401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EBE3A53D-5973-66FE-EA42-6AEFFD48D2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6439665" y="3503134"/>
            <a:ext cx="391036" cy="238263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669FA6E4-9406-C205-D9DD-5E895AC6E7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34246" y="2546173"/>
            <a:ext cx="1442339" cy="1227777"/>
          </a:xfrm>
          <a:prstGeom prst="rect">
            <a:avLst/>
          </a:prstGeom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72EEF101-D402-7276-1B43-CC65B6BB4099}"/>
              </a:ext>
            </a:extLst>
          </p:cNvPr>
          <p:cNvCxnSpPr>
            <a:cxnSpLocks/>
            <a:stCxn id="35" idx="2"/>
            <a:endCxn id="28" idx="0"/>
          </p:cNvCxnSpPr>
          <p:nvPr/>
        </p:nvCxnSpPr>
        <p:spPr>
          <a:xfrm>
            <a:off x="3155416" y="3773950"/>
            <a:ext cx="2770" cy="442304"/>
          </a:xfrm>
          <a:prstGeom prst="line">
            <a:avLst/>
          </a:prstGeom>
          <a:ln>
            <a:head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92551979-EF2D-D991-83CF-25D49F59BE01}"/>
              </a:ext>
            </a:extLst>
          </p:cNvPr>
          <p:cNvCxnSpPr>
            <a:cxnSpLocks/>
            <a:stCxn id="27" idx="0"/>
            <a:endCxn id="31" idx="2"/>
          </p:cNvCxnSpPr>
          <p:nvPr/>
        </p:nvCxnSpPr>
        <p:spPr>
          <a:xfrm flipV="1">
            <a:off x="5029719" y="3765575"/>
            <a:ext cx="638" cy="458001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AF8BC0B6-9C1D-22BC-7CF1-CDFFC6666524}"/>
              </a:ext>
            </a:extLst>
          </p:cNvPr>
          <p:cNvCxnSpPr>
            <a:cxnSpLocks/>
            <a:stCxn id="26" idx="0"/>
            <a:endCxn id="33" idx="2"/>
          </p:cNvCxnSpPr>
          <p:nvPr/>
        </p:nvCxnSpPr>
        <p:spPr>
          <a:xfrm flipV="1">
            <a:off x="6635183" y="3741397"/>
            <a:ext cx="0" cy="474857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55B61030-D106-5405-9FF4-F5B7F9C66101}"/>
              </a:ext>
            </a:extLst>
          </p:cNvPr>
          <p:cNvSpPr txBox="1"/>
          <p:nvPr/>
        </p:nvSpPr>
        <p:spPr>
          <a:xfrm>
            <a:off x="85593" y="7343877"/>
            <a:ext cx="3116274" cy="578882"/>
          </a:xfrm>
          <a:prstGeom prst="wedgeRoundRectCallout">
            <a:avLst>
              <a:gd name="adj1" fmla="val -5744"/>
              <a:gd name="adj2" fmla="val -74204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Ich </a:t>
            </a:r>
            <a:r>
              <a:rPr lang="de-DE" sz="1400" b="1" dirty="0">
                <a:latin typeface="Comic Sans MS" panose="030F0902030302020204" pitchFamily="66" charset="0"/>
              </a:rPr>
              <a:t>sortiere</a:t>
            </a:r>
            <a:r>
              <a:rPr lang="de-DE" sz="1400" dirty="0">
                <a:latin typeface="Comic Sans MS" panose="030F0902030302020204" pitchFamily="66" charset="0"/>
              </a:rPr>
              <a:t> das Würfelmaterial. So kann ich die Zahl schnell sehen.</a:t>
            </a:r>
          </a:p>
        </p:txBody>
      </p:sp>
      <p:sp>
        <p:nvSpPr>
          <p:cNvPr id="56" name="Abgerundetes Rechteck 55">
            <a:extLst>
              <a:ext uri="{FF2B5EF4-FFF2-40B4-BE49-F238E27FC236}">
                <a16:creationId xmlns:a16="http://schemas.microsoft.com/office/drawing/2014/main" id="{38CD8D52-50BB-7CE3-A49E-A2AA657084D9}"/>
              </a:ext>
            </a:extLst>
          </p:cNvPr>
          <p:cNvSpPr/>
          <p:nvPr/>
        </p:nvSpPr>
        <p:spPr>
          <a:xfrm>
            <a:off x="3841523" y="5368547"/>
            <a:ext cx="3629931" cy="1767436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7" name="Grafik 36">
            <a:extLst>
              <a:ext uri="{FF2B5EF4-FFF2-40B4-BE49-F238E27FC236}">
                <a16:creationId xmlns:a16="http://schemas.microsoft.com/office/drawing/2014/main" id="{F7A810A3-CD36-5AC7-908E-993A0A70E7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64679" y="9048829"/>
            <a:ext cx="1729422" cy="845495"/>
          </a:xfrm>
          <a:prstGeom prst="rect">
            <a:avLst/>
          </a:prstGeom>
          <a:solidFill>
            <a:schemeClr val="bg1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9" name="Textfeld 38">
            <a:extLst>
              <a:ext uri="{FF2B5EF4-FFF2-40B4-BE49-F238E27FC236}">
                <a16:creationId xmlns:a16="http://schemas.microsoft.com/office/drawing/2014/main" id="{583655E6-F4D9-34E0-B5FE-7E2D55443952}"/>
              </a:ext>
            </a:extLst>
          </p:cNvPr>
          <p:cNvSpPr txBox="1"/>
          <p:nvPr/>
        </p:nvSpPr>
        <p:spPr>
          <a:xfrm>
            <a:off x="3800974" y="9135327"/>
            <a:ext cx="2276802" cy="578882"/>
          </a:xfrm>
          <a:prstGeom prst="wedgeRoundRectCallout">
            <a:avLst>
              <a:gd name="adj1" fmla="val -45191"/>
              <a:gd name="adj2" fmla="val 64951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Ich </a:t>
            </a:r>
            <a:r>
              <a:rPr lang="de-DE" sz="1400" b="1" dirty="0">
                <a:latin typeface="Comic Sans MS" panose="030F0902030302020204" pitchFamily="66" charset="0"/>
              </a:rPr>
              <a:t>trage </a:t>
            </a:r>
            <a:r>
              <a:rPr lang="de-DE" sz="1400" dirty="0">
                <a:latin typeface="Comic Sans MS" panose="030F0902030302020204" pitchFamily="66" charset="0"/>
              </a:rPr>
              <a:t>die Zahl in die Stellenwerttafel </a:t>
            </a:r>
            <a:r>
              <a:rPr lang="de-DE" sz="1400" b="1" dirty="0">
                <a:latin typeface="Comic Sans MS" panose="030F0902030302020204" pitchFamily="66" charset="0"/>
              </a:rPr>
              <a:t>ein</a:t>
            </a:r>
            <a:r>
              <a:rPr lang="de-DE" sz="1400" dirty="0">
                <a:latin typeface="Comic Sans MS" panose="030F0902030302020204" pitchFamily="66" charset="0"/>
              </a:rPr>
              <a:t>.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9490B886-AED5-7A2D-BF57-67CCFD739730}"/>
              </a:ext>
            </a:extLst>
          </p:cNvPr>
          <p:cNvSpPr txBox="1"/>
          <p:nvPr/>
        </p:nvSpPr>
        <p:spPr>
          <a:xfrm>
            <a:off x="3499296" y="7343877"/>
            <a:ext cx="3972158" cy="578882"/>
          </a:xfrm>
          <a:prstGeom prst="wedgeRoundRectCallout">
            <a:avLst>
              <a:gd name="adj1" fmla="val -4387"/>
              <a:gd name="adj2" fmla="val -80233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Ich </a:t>
            </a:r>
            <a:r>
              <a:rPr lang="de-DE" sz="1400" b="1" dirty="0">
                <a:latin typeface="Comic Sans MS" panose="030F0902030302020204" pitchFamily="66" charset="0"/>
              </a:rPr>
              <a:t>lege </a:t>
            </a:r>
            <a:r>
              <a:rPr lang="de-DE" sz="1400" dirty="0">
                <a:latin typeface="Comic Sans MS" panose="030F0902030302020204" pitchFamily="66" charset="0"/>
              </a:rPr>
              <a:t>2 Hunderter, 4 Zehner und 7 Einer.</a:t>
            </a:r>
          </a:p>
          <a:p>
            <a:r>
              <a:rPr lang="de-DE" sz="1400" dirty="0">
                <a:latin typeface="Comic Sans MS" panose="030F0902030302020204" pitchFamily="66" charset="0"/>
              </a:rPr>
              <a:t>Die Zahl heißt 247.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AA6357B-9F20-9262-F9F8-E89C78E3DD1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7351" y="2534419"/>
            <a:ext cx="1446310" cy="1231156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E8BAD748-13AF-56D5-3A14-F1BE1004F740}"/>
              </a:ext>
            </a:extLst>
          </p:cNvPr>
          <p:cNvSpPr txBox="1"/>
          <p:nvPr/>
        </p:nvSpPr>
        <p:spPr>
          <a:xfrm>
            <a:off x="85593" y="4223576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>
                <a:latin typeface="Comic Sans MS" panose="030F0902030302020204" pitchFamily="66" charset="0"/>
              </a:rPr>
              <a:t>der Tausender</a:t>
            </a:r>
          </a:p>
          <a:p>
            <a:pPr algn="ctr"/>
            <a:r>
              <a:rPr lang="de-DE" sz="1400" dirty="0">
                <a:latin typeface="Comic Sans MS" panose="030F0902030302020204" pitchFamily="66" charset="0"/>
              </a:rPr>
              <a:t>der Tausenderwürfel</a:t>
            </a:r>
          </a:p>
        </p:txBody>
      </p:sp>
      <p:cxnSp>
        <p:nvCxnSpPr>
          <p:cNvPr id="38" name="Gerade Verbindung 37">
            <a:extLst>
              <a:ext uri="{FF2B5EF4-FFF2-40B4-BE49-F238E27FC236}">
                <a16:creationId xmlns:a16="http://schemas.microsoft.com/office/drawing/2014/main" id="{60D68126-21B9-9E93-79A4-47B1AA14E2A2}"/>
              </a:ext>
            </a:extLst>
          </p:cNvPr>
          <p:cNvCxnSpPr>
            <a:cxnSpLocks/>
            <a:stCxn id="6" idx="2"/>
            <a:endCxn id="13" idx="0"/>
          </p:cNvCxnSpPr>
          <p:nvPr/>
        </p:nvCxnSpPr>
        <p:spPr>
          <a:xfrm flipH="1">
            <a:off x="1058777" y="3765575"/>
            <a:ext cx="1729" cy="458001"/>
          </a:xfrm>
          <a:prstGeom prst="line">
            <a:avLst/>
          </a:prstGeom>
          <a:ln>
            <a:head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Abgerundetes Rechteck 58">
            <a:extLst>
              <a:ext uri="{FF2B5EF4-FFF2-40B4-BE49-F238E27FC236}">
                <a16:creationId xmlns:a16="http://schemas.microsoft.com/office/drawing/2014/main" id="{A3869644-C3AC-A4AD-7A18-EFB7E7CD393F}"/>
              </a:ext>
            </a:extLst>
          </p:cNvPr>
          <p:cNvSpPr/>
          <p:nvPr/>
        </p:nvSpPr>
        <p:spPr>
          <a:xfrm>
            <a:off x="88222" y="5345906"/>
            <a:ext cx="3629931" cy="1767436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0190E1CD-FD82-0B8D-E39A-06A46ED17316}"/>
              </a:ext>
            </a:extLst>
          </p:cNvPr>
          <p:cNvSpPr txBox="1"/>
          <p:nvPr/>
        </p:nvSpPr>
        <p:spPr>
          <a:xfrm>
            <a:off x="1431544" y="6721111"/>
            <a:ext cx="1063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unsortiert</a:t>
            </a:r>
            <a:endParaRPr lang="de-DE" dirty="0">
              <a:latin typeface="Comic Sans MS" panose="030F0902030302020204" pitchFamily="66" charset="0"/>
            </a:endParaRP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6B8E177B-A500-BA99-23F6-BA9FBBC90966}"/>
              </a:ext>
            </a:extLst>
          </p:cNvPr>
          <p:cNvSpPr txBox="1"/>
          <p:nvPr/>
        </p:nvSpPr>
        <p:spPr>
          <a:xfrm>
            <a:off x="5220842" y="6723595"/>
            <a:ext cx="871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sortiert</a:t>
            </a:r>
            <a:endParaRPr lang="de-DE" dirty="0">
              <a:latin typeface="Comic Sans MS" panose="030F0902030302020204" pitchFamily="66" charset="0"/>
            </a:endParaRP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A857A848-B682-6726-AA37-C9215E232E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21"/>
          <a:stretch/>
        </p:blipFill>
        <p:spPr>
          <a:xfrm>
            <a:off x="1307615" y="6151339"/>
            <a:ext cx="1114172" cy="445561"/>
          </a:xfrm>
          <a:prstGeom prst="rect">
            <a:avLst/>
          </a:prstGeom>
        </p:spPr>
      </p:pic>
      <p:pic>
        <p:nvPicPr>
          <p:cNvPr id="52" name="Grafik 51">
            <a:extLst>
              <a:ext uri="{FF2B5EF4-FFF2-40B4-BE49-F238E27FC236}">
                <a16:creationId xmlns:a16="http://schemas.microsoft.com/office/drawing/2014/main" id="{8EF41C3B-798A-2F14-1FC0-F19B0E30D9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93"/>
          <a:stretch/>
        </p:blipFill>
        <p:spPr>
          <a:xfrm>
            <a:off x="2396896" y="5663426"/>
            <a:ext cx="963508" cy="335514"/>
          </a:xfrm>
          <a:prstGeom prst="rect">
            <a:avLst/>
          </a:prstGeom>
        </p:spPr>
      </p:pic>
      <p:pic>
        <p:nvPicPr>
          <p:cNvPr id="53" name="Grafik 52">
            <a:extLst>
              <a:ext uri="{FF2B5EF4-FFF2-40B4-BE49-F238E27FC236}">
                <a16:creationId xmlns:a16="http://schemas.microsoft.com/office/drawing/2014/main" id="{F68D26F9-A53A-9AB0-827F-E48E9DC92B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93"/>
          <a:stretch/>
        </p:blipFill>
        <p:spPr>
          <a:xfrm>
            <a:off x="2549296" y="5815826"/>
            <a:ext cx="963508" cy="335514"/>
          </a:xfrm>
          <a:prstGeom prst="rect">
            <a:avLst/>
          </a:prstGeom>
        </p:spPr>
      </p:pic>
      <p:pic>
        <p:nvPicPr>
          <p:cNvPr id="54" name="Grafik 53">
            <a:extLst>
              <a:ext uri="{FF2B5EF4-FFF2-40B4-BE49-F238E27FC236}">
                <a16:creationId xmlns:a16="http://schemas.microsoft.com/office/drawing/2014/main" id="{C4710B28-1D65-4817-DED7-BC79E344A9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93"/>
          <a:stretch/>
        </p:blipFill>
        <p:spPr>
          <a:xfrm>
            <a:off x="199983" y="6059273"/>
            <a:ext cx="963508" cy="335514"/>
          </a:xfrm>
          <a:prstGeom prst="rect">
            <a:avLst/>
          </a:prstGeom>
        </p:spPr>
      </p:pic>
      <p:pic>
        <p:nvPicPr>
          <p:cNvPr id="75" name="Grafik 74">
            <a:extLst>
              <a:ext uri="{FF2B5EF4-FFF2-40B4-BE49-F238E27FC236}">
                <a16:creationId xmlns:a16="http://schemas.microsoft.com/office/drawing/2014/main" id="{C954CB28-E208-B2C6-B95F-2FE5AC2AC4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93"/>
          <a:stretch/>
        </p:blipFill>
        <p:spPr>
          <a:xfrm>
            <a:off x="1280988" y="5867624"/>
            <a:ext cx="963508" cy="335514"/>
          </a:xfrm>
          <a:prstGeom prst="rect">
            <a:avLst/>
          </a:prstGeom>
        </p:spPr>
      </p:pic>
      <p:pic>
        <p:nvPicPr>
          <p:cNvPr id="76" name="Grafik 75">
            <a:extLst>
              <a:ext uri="{FF2B5EF4-FFF2-40B4-BE49-F238E27FC236}">
                <a16:creationId xmlns:a16="http://schemas.microsoft.com/office/drawing/2014/main" id="{EF8AE453-DF10-2F0D-4769-A627B6275D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21"/>
          <a:stretch/>
        </p:blipFill>
        <p:spPr>
          <a:xfrm>
            <a:off x="2451960" y="6184372"/>
            <a:ext cx="1114172" cy="445561"/>
          </a:xfrm>
          <a:prstGeom prst="rect">
            <a:avLst/>
          </a:prstGeom>
        </p:spPr>
      </p:pic>
      <p:pic>
        <p:nvPicPr>
          <p:cNvPr id="77" name="Grafik 76">
            <a:extLst>
              <a:ext uri="{FF2B5EF4-FFF2-40B4-BE49-F238E27FC236}">
                <a16:creationId xmlns:a16="http://schemas.microsoft.com/office/drawing/2014/main" id="{C9C529B9-82BB-94C0-6323-CEE9B3DA30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435501" y="5804745"/>
            <a:ext cx="391036" cy="238263"/>
          </a:xfrm>
          <a:prstGeom prst="rect">
            <a:avLst/>
          </a:prstGeom>
        </p:spPr>
      </p:pic>
      <p:pic>
        <p:nvPicPr>
          <p:cNvPr id="78" name="Grafik 77">
            <a:extLst>
              <a:ext uri="{FF2B5EF4-FFF2-40B4-BE49-F238E27FC236}">
                <a16:creationId xmlns:a16="http://schemas.microsoft.com/office/drawing/2014/main" id="{339A8066-8612-BC50-B64D-A17F45FBEC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826537" y="5687918"/>
            <a:ext cx="391036" cy="238263"/>
          </a:xfrm>
          <a:prstGeom prst="rect">
            <a:avLst/>
          </a:prstGeom>
        </p:spPr>
      </p:pic>
      <p:pic>
        <p:nvPicPr>
          <p:cNvPr id="79" name="Grafik 78">
            <a:extLst>
              <a:ext uri="{FF2B5EF4-FFF2-40B4-BE49-F238E27FC236}">
                <a16:creationId xmlns:a16="http://schemas.microsoft.com/office/drawing/2014/main" id="{143BA0EC-67E6-046E-C248-EDA90EE10D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564365" y="6702914"/>
            <a:ext cx="391036" cy="238263"/>
          </a:xfrm>
          <a:prstGeom prst="rect">
            <a:avLst/>
          </a:prstGeom>
        </p:spPr>
      </p:pic>
      <p:pic>
        <p:nvPicPr>
          <p:cNvPr id="80" name="Grafik 79">
            <a:extLst>
              <a:ext uri="{FF2B5EF4-FFF2-40B4-BE49-F238E27FC236}">
                <a16:creationId xmlns:a16="http://schemas.microsoft.com/office/drawing/2014/main" id="{F0815FC2-3931-60E4-7A94-47AF16154C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1564852" y="5539499"/>
            <a:ext cx="391036" cy="238263"/>
          </a:xfrm>
          <a:prstGeom prst="rect">
            <a:avLst/>
          </a:prstGeom>
        </p:spPr>
      </p:pic>
      <p:pic>
        <p:nvPicPr>
          <p:cNvPr id="81" name="Grafik 80">
            <a:extLst>
              <a:ext uri="{FF2B5EF4-FFF2-40B4-BE49-F238E27FC236}">
                <a16:creationId xmlns:a16="http://schemas.microsoft.com/office/drawing/2014/main" id="{86A46D5D-103C-D947-4532-D9F9E4263B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922828" y="6511282"/>
            <a:ext cx="391036" cy="238263"/>
          </a:xfrm>
          <a:prstGeom prst="rect">
            <a:avLst/>
          </a:prstGeom>
        </p:spPr>
      </p:pic>
      <p:pic>
        <p:nvPicPr>
          <p:cNvPr id="82" name="Grafik 81">
            <a:extLst>
              <a:ext uri="{FF2B5EF4-FFF2-40B4-BE49-F238E27FC236}">
                <a16:creationId xmlns:a16="http://schemas.microsoft.com/office/drawing/2014/main" id="{E50D685B-B050-A980-D2AF-74BF46621F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2138354" y="5539215"/>
            <a:ext cx="391036" cy="238263"/>
          </a:xfrm>
          <a:prstGeom prst="rect">
            <a:avLst/>
          </a:prstGeom>
        </p:spPr>
      </p:pic>
      <p:pic>
        <p:nvPicPr>
          <p:cNvPr id="83" name="Grafik 82">
            <a:extLst>
              <a:ext uri="{FF2B5EF4-FFF2-40B4-BE49-F238E27FC236}">
                <a16:creationId xmlns:a16="http://schemas.microsoft.com/office/drawing/2014/main" id="{292AB0E7-7D48-648E-DBC7-8C4ACB62C5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2683132" y="6711673"/>
            <a:ext cx="391036" cy="238263"/>
          </a:xfrm>
          <a:prstGeom prst="rect">
            <a:avLst/>
          </a:prstGeom>
        </p:spPr>
      </p:pic>
      <p:pic>
        <p:nvPicPr>
          <p:cNvPr id="84" name="Grafik 83">
            <a:extLst>
              <a:ext uri="{FF2B5EF4-FFF2-40B4-BE49-F238E27FC236}">
                <a16:creationId xmlns:a16="http://schemas.microsoft.com/office/drawing/2014/main" id="{5B143E1B-77C5-F71D-91C3-223D367EC7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21"/>
          <a:stretch/>
        </p:blipFill>
        <p:spPr>
          <a:xfrm>
            <a:off x="4054642" y="6149636"/>
            <a:ext cx="1114172" cy="445561"/>
          </a:xfrm>
          <a:prstGeom prst="rect">
            <a:avLst/>
          </a:prstGeom>
        </p:spPr>
      </p:pic>
      <p:pic>
        <p:nvPicPr>
          <p:cNvPr id="85" name="Grafik 84">
            <a:extLst>
              <a:ext uri="{FF2B5EF4-FFF2-40B4-BE49-F238E27FC236}">
                <a16:creationId xmlns:a16="http://schemas.microsoft.com/office/drawing/2014/main" id="{A64C5101-BA40-F89A-2CB8-6C1A5475666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21"/>
          <a:stretch/>
        </p:blipFill>
        <p:spPr>
          <a:xfrm>
            <a:off x="4043438" y="5915089"/>
            <a:ext cx="1114172" cy="445561"/>
          </a:xfrm>
          <a:prstGeom prst="rect">
            <a:avLst/>
          </a:prstGeom>
        </p:spPr>
      </p:pic>
      <p:pic>
        <p:nvPicPr>
          <p:cNvPr id="86" name="Grafik 85">
            <a:extLst>
              <a:ext uri="{FF2B5EF4-FFF2-40B4-BE49-F238E27FC236}">
                <a16:creationId xmlns:a16="http://schemas.microsoft.com/office/drawing/2014/main" id="{541B6093-6A30-FF89-8C08-127DD0E73B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93"/>
          <a:stretch/>
        </p:blipFill>
        <p:spPr>
          <a:xfrm>
            <a:off x="5261948" y="6288936"/>
            <a:ext cx="963508" cy="335514"/>
          </a:xfrm>
          <a:prstGeom prst="rect">
            <a:avLst/>
          </a:prstGeom>
        </p:spPr>
      </p:pic>
      <p:pic>
        <p:nvPicPr>
          <p:cNvPr id="87" name="Grafik 86">
            <a:extLst>
              <a:ext uri="{FF2B5EF4-FFF2-40B4-BE49-F238E27FC236}">
                <a16:creationId xmlns:a16="http://schemas.microsoft.com/office/drawing/2014/main" id="{29ED8BC9-470F-35A7-98C1-E7DD01479C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6274778" y="6174825"/>
            <a:ext cx="391036" cy="238263"/>
          </a:xfrm>
          <a:prstGeom prst="rect">
            <a:avLst/>
          </a:prstGeom>
        </p:spPr>
      </p:pic>
      <p:pic>
        <p:nvPicPr>
          <p:cNvPr id="88" name="Grafik 87">
            <a:extLst>
              <a:ext uri="{FF2B5EF4-FFF2-40B4-BE49-F238E27FC236}">
                <a16:creationId xmlns:a16="http://schemas.microsoft.com/office/drawing/2014/main" id="{9481047E-0222-11CE-50D0-A1BB00D56D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6443439" y="6174825"/>
            <a:ext cx="391036" cy="238263"/>
          </a:xfrm>
          <a:prstGeom prst="rect">
            <a:avLst/>
          </a:prstGeom>
        </p:spPr>
      </p:pic>
      <p:pic>
        <p:nvPicPr>
          <p:cNvPr id="89" name="Grafik 88">
            <a:extLst>
              <a:ext uri="{FF2B5EF4-FFF2-40B4-BE49-F238E27FC236}">
                <a16:creationId xmlns:a16="http://schemas.microsoft.com/office/drawing/2014/main" id="{7121A9D2-1AA3-E14D-F6E7-B80C57E8DD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6612100" y="6174825"/>
            <a:ext cx="391036" cy="238263"/>
          </a:xfrm>
          <a:prstGeom prst="rect">
            <a:avLst/>
          </a:prstGeom>
        </p:spPr>
      </p:pic>
      <p:pic>
        <p:nvPicPr>
          <p:cNvPr id="90" name="Grafik 89">
            <a:extLst>
              <a:ext uri="{FF2B5EF4-FFF2-40B4-BE49-F238E27FC236}">
                <a16:creationId xmlns:a16="http://schemas.microsoft.com/office/drawing/2014/main" id="{3299D4D5-6C2C-7B6E-9888-0EFD56EC8E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6780761" y="6174825"/>
            <a:ext cx="391036" cy="238263"/>
          </a:xfrm>
          <a:prstGeom prst="rect">
            <a:avLst/>
          </a:prstGeom>
        </p:spPr>
      </p:pic>
      <p:pic>
        <p:nvPicPr>
          <p:cNvPr id="91" name="Grafik 90">
            <a:extLst>
              <a:ext uri="{FF2B5EF4-FFF2-40B4-BE49-F238E27FC236}">
                <a16:creationId xmlns:a16="http://schemas.microsoft.com/office/drawing/2014/main" id="{5EB3573F-8C94-8CEB-A20D-EF54F7069E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6949422" y="6174825"/>
            <a:ext cx="391036" cy="238263"/>
          </a:xfrm>
          <a:prstGeom prst="rect">
            <a:avLst/>
          </a:prstGeom>
        </p:spPr>
      </p:pic>
      <p:pic>
        <p:nvPicPr>
          <p:cNvPr id="93" name="Grafik 92">
            <a:extLst>
              <a:ext uri="{FF2B5EF4-FFF2-40B4-BE49-F238E27FC236}">
                <a16:creationId xmlns:a16="http://schemas.microsoft.com/office/drawing/2014/main" id="{7746BD5A-33CC-90A2-D846-4CA0F6EBE9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93"/>
          <a:stretch/>
        </p:blipFill>
        <p:spPr>
          <a:xfrm>
            <a:off x="5266367" y="6169897"/>
            <a:ext cx="963508" cy="335514"/>
          </a:xfrm>
          <a:prstGeom prst="rect">
            <a:avLst/>
          </a:prstGeom>
        </p:spPr>
      </p:pic>
      <p:pic>
        <p:nvPicPr>
          <p:cNvPr id="94" name="Grafik 93">
            <a:extLst>
              <a:ext uri="{FF2B5EF4-FFF2-40B4-BE49-F238E27FC236}">
                <a16:creationId xmlns:a16="http://schemas.microsoft.com/office/drawing/2014/main" id="{58CB4453-472A-FF71-CF27-326D3AD039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93"/>
          <a:stretch/>
        </p:blipFill>
        <p:spPr>
          <a:xfrm>
            <a:off x="5269709" y="6050859"/>
            <a:ext cx="963508" cy="335514"/>
          </a:xfrm>
          <a:prstGeom prst="rect">
            <a:avLst/>
          </a:prstGeom>
        </p:spPr>
      </p:pic>
      <p:pic>
        <p:nvPicPr>
          <p:cNvPr id="95" name="Grafik 94">
            <a:extLst>
              <a:ext uri="{FF2B5EF4-FFF2-40B4-BE49-F238E27FC236}">
                <a16:creationId xmlns:a16="http://schemas.microsoft.com/office/drawing/2014/main" id="{FCCB3528-E1BE-810D-63FF-4B90A38937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93"/>
          <a:stretch/>
        </p:blipFill>
        <p:spPr>
          <a:xfrm>
            <a:off x="5269626" y="5931821"/>
            <a:ext cx="963508" cy="335514"/>
          </a:xfrm>
          <a:prstGeom prst="rect">
            <a:avLst/>
          </a:prstGeom>
        </p:spPr>
      </p:pic>
      <p:pic>
        <p:nvPicPr>
          <p:cNvPr id="96" name="Grafik 95">
            <a:extLst>
              <a:ext uri="{FF2B5EF4-FFF2-40B4-BE49-F238E27FC236}">
                <a16:creationId xmlns:a16="http://schemas.microsoft.com/office/drawing/2014/main" id="{57BD0CF3-FCB9-067D-52EA-4ACD265022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6274778" y="6336039"/>
            <a:ext cx="391036" cy="238263"/>
          </a:xfrm>
          <a:prstGeom prst="rect">
            <a:avLst/>
          </a:prstGeom>
        </p:spPr>
      </p:pic>
      <p:pic>
        <p:nvPicPr>
          <p:cNvPr id="97" name="Grafik 96">
            <a:extLst>
              <a:ext uri="{FF2B5EF4-FFF2-40B4-BE49-F238E27FC236}">
                <a16:creationId xmlns:a16="http://schemas.microsoft.com/office/drawing/2014/main" id="{B7047781-DB13-0E0B-6C21-97BD877BCC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6446616" y="6342364"/>
            <a:ext cx="391036" cy="23826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5DB4BFD8-CE21-8D05-D7FD-861BEA6492A4}"/>
                  </a:ext>
                </a:extLst>
              </p14:cNvPr>
              <p14:cNvContentPartPr/>
              <p14:nvPr/>
            </p14:nvContentPartPr>
            <p14:xfrm>
              <a:off x="2217794" y="9503484"/>
              <a:ext cx="176760" cy="25308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5DB4BFD8-CE21-8D05-D7FD-861BEA6492A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211674" y="9497364"/>
                <a:ext cx="189000" cy="26532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023E52B4-DCBE-CCA4-43D9-1412586D1AA6}"/>
              </a:ext>
            </a:extLst>
          </p:cNvPr>
          <p:cNvGrpSpPr/>
          <p:nvPr/>
        </p:nvGrpSpPr>
        <p:grpSpPr>
          <a:xfrm>
            <a:off x="2638780" y="9500959"/>
            <a:ext cx="137520" cy="225720"/>
            <a:chOff x="2638780" y="9500959"/>
            <a:chExt cx="137520" cy="225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88319368-8213-5559-B965-D609B2DA56F7}"/>
                    </a:ext>
                  </a:extLst>
                </p14:cNvPr>
                <p14:cNvContentPartPr/>
                <p14:nvPr/>
              </p14:nvContentPartPr>
              <p14:xfrm>
                <a:off x="2638780" y="9500959"/>
                <a:ext cx="137520" cy="13032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88319368-8213-5559-B965-D609B2DA56F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632660" y="9494839"/>
                  <a:ext cx="14976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3D4E517D-DD13-F8AF-8E4E-61154AF92E74}"/>
                    </a:ext>
                  </a:extLst>
                </p14:cNvPr>
                <p14:cNvContentPartPr/>
                <p14:nvPr/>
              </p14:nvContentPartPr>
              <p14:xfrm>
                <a:off x="2721940" y="9558919"/>
                <a:ext cx="8640" cy="167760"/>
              </p14:xfrm>
            </p:contentPart>
          </mc:Choice>
          <mc:Fallback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3D4E517D-DD13-F8AF-8E4E-61154AF92E7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715820" y="9552799"/>
                  <a:ext cx="20880" cy="180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3D33141B-2B5A-251C-DFDE-725B9F0633B6}"/>
              </a:ext>
            </a:extLst>
          </p:cNvPr>
          <p:cNvGrpSpPr/>
          <p:nvPr/>
        </p:nvGrpSpPr>
        <p:grpSpPr>
          <a:xfrm>
            <a:off x="3084820" y="9495919"/>
            <a:ext cx="167040" cy="254880"/>
            <a:chOff x="3084820" y="9495919"/>
            <a:chExt cx="167040" cy="254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3BD3C4FF-B177-2FED-CFF1-799D20EA5E7B}"/>
                    </a:ext>
                  </a:extLst>
                </p14:cNvPr>
                <p14:cNvContentPartPr/>
                <p14:nvPr/>
              </p14:nvContentPartPr>
              <p14:xfrm>
                <a:off x="3084820" y="9495919"/>
                <a:ext cx="122400" cy="25488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3BD3C4FF-B177-2FED-CFF1-799D20EA5E7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078700" y="9489799"/>
                  <a:ext cx="13464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206E70DB-1C9D-3EC1-2B46-95DFEA9D322E}"/>
                    </a:ext>
                  </a:extLst>
                </p14:cNvPr>
                <p14:cNvContentPartPr/>
                <p14:nvPr/>
              </p14:nvContentPartPr>
              <p14:xfrm>
                <a:off x="3120100" y="9615439"/>
                <a:ext cx="131760" cy="36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206E70DB-1C9D-3EC1-2B46-95DFEA9D322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113980" y="9609319"/>
                  <a:ext cx="144000" cy="126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02748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0A3D47-0177-3A1C-3A56-D5B8DF629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Abgerundetes Rechteck 110">
            <a:extLst>
              <a:ext uri="{FF2B5EF4-FFF2-40B4-BE49-F238E27FC236}">
                <a16:creationId xmlns:a16="http://schemas.microsoft.com/office/drawing/2014/main" id="{26440891-76E2-64CB-A622-334A8E372EF9}"/>
              </a:ext>
            </a:extLst>
          </p:cNvPr>
          <p:cNvSpPr/>
          <p:nvPr/>
        </p:nvSpPr>
        <p:spPr>
          <a:xfrm>
            <a:off x="3895509" y="8079112"/>
            <a:ext cx="3223694" cy="2456139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5" name="Grafik 54">
            <a:extLst>
              <a:ext uri="{FF2B5EF4-FFF2-40B4-BE49-F238E27FC236}">
                <a16:creationId xmlns:a16="http://schemas.microsoft.com/office/drawing/2014/main" id="{19A6E01F-5B50-6719-14BA-295B394B8C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2536" y="8428335"/>
            <a:ext cx="2119869" cy="1031638"/>
          </a:xfrm>
          <a:prstGeom prst="rect">
            <a:avLst/>
          </a:prstGeom>
          <a:solidFill>
            <a:schemeClr val="bg1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9" name="Abgerundetes Rechteck 108">
            <a:extLst>
              <a:ext uri="{FF2B5EF4-FFF2-40B4-BE49-F238E27FC236}">
                <a16:creationId xmlns:a16="http://schemas.microsoft.com/office/drawing/2014/main" id="{715697B8-978A-6F14-13EE-806AF765B76B}"/>
              </a:ext>
            </a:extLst>
          </p:cNvPr>
          <p:cNvSpPr/>
          <p:nvPr/>
        </p:nvSpPr>
        <p:spPr>
          <a:xfrm>
            <a:off x="434219" y="8079112"/>
            <a:ext cx="3223694" cy="2456140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Abgerundetes Rechteck 109">
            <a:extLst>
              <a:ext uri="{FF2B5EF4-FFF2-40B4-BE49-F238E27FC236}">
                <a16:creationId xmlns:a16="http://schemas.microsoft.com/office/drawing/2014/main" id="{A6470206-DFE2-8EF5-BC2B-01C238E6D96C}"/>
              </a:ext>
            </a:extLst>
          </p:cNvPr>
          <p:cNvSpPr/>
          <p:nvPr/>
        </p:nvSpPr>
        <p:spPr>
          <a:xfrm>
            <a:off x="1638659" y="3762313"/>
            <a:ext cx="4381021" cy="1298031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Abgerundetes Rechteck 107">
            <a:extLst>
              <a:ext uri="{FF2B5EF4-FFF2-40B4-BE49-F238E27FC236}">
                <a16:creationId xmlns:a16="http://schemas.microsoft.com/office/drawing/2014/main" id="{2E3807D3-E4F9-0CCC-0A80-71F08A45155E}"/>
              </a:ext>
            </a:extLst>
          </p:cNvPr>
          <p:cNvSpPr/>
          <p:nvPr/>
        </p:nvSpPr>
        <p:spPr>
          <a:xfrm>
            <a:off x="3901763" y="5208445"/>
            <a:ext cx="3223694" cy="2737983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Abgerundetes Rechteck 106">
            <a:extLst>
              <a:ext uri="{FF2B5EF4-FFF2-40B4-BE49-F238E27FC236}">
                <a16:creationId xmlns:a16="http://schemas.microsoft.com/office/drawing/2014/main" id="{FEEA269F-59A9-3230-C804-A7528ADC16F1}"/>
              </a:ext>
            </a:extLst>
          </p:cNvPr>
          <p:cNvSpPr/>
          <p:nvPr/>
        </p:nvSpPr>
        <p:spPr>
          <a:xfrm>
            <a:off x="434219" y="5200736"/>
            <a:ext cx="3223694" cy="2737983"/>
          </a:xfrm>
          <a:prstGeom prst="roundRect">
            <a:avLst/>
          </a:prstGeom>
          <a:solidFill>
            <a:srgbClr val="D8E6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7E28596-43D1-5467-FC0B-09FCF6300AD8}"/>
              </a:ext>
            </a:extLst>
          </p:cNvPr>
          <p:cNvSpPr/>
          <p:nvPr/>
        </p:nvSpPr>
        <p:spPr>
          <a:xfrm>
            <a:off x="0" y="-13862"/>
            <a:ext cx="7559675" cy="906194"/>
          </a:xfrm>
          <a:prstGeom prst="rect">
            <a:avLst/>
          </a:prstGeom>
          <a:solidFill>
            <a:srgbClr val="D8E5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>
                  <a:lumMod val="65000"/>
                </a:schemeClr>
              </a:solidFill>
              <a:latin typeface="Comic Sans MS" panose="030F0902030302020204" pitchFamily="66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4585955-187A-170B-F1BE-23D5CF707431}"/>
              </a:ext>
            </a:extLst>
          </p:cNvPr>
          <p:cNvSpPr txBox="1"/>
          <p:nvPr/>
        </p:nvSpPr>
        <p:spPr>
          <a:xfrm>
            <a:off x="2579620" y="156562"/>
            <a:ext cx="2389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latin typeface="Comic Sans MS" panose="030F0902030302020204" pitchFamily="66" charset="0"/>
              </a:rPr>
              <a:t>Zahlen legen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3AA776B-D029-E76D-B378-14B3098F11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92285" y="104236"/>
            <a:ext cx="660491" cy="6974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F0FE235E-2C6C-BB72-7529-765AB57AD5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54208" y="1745914"/>
            <a:ext cx="1729422" cy="845495"/>
          </a:xfrm>
          <a:prstGeom prst="rect">
            <a:avLst/>
          </a:prstGeom>
          <a:solidFill>
            <a:schemeClr val="bg1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7A5DCBDE-403B-831A-0A56-D429E1676777}"/>
              </a:ext>
            </a:extLst>
          </p:cNvPr>
          <p:cNvSpPr txBox="1"/>
          <p:nvPr/>
        </p:nvSpPr>
        <p:spPr>
          <a:xfrm>
            <a:off x="2869781" y="1137017"/>
            <a:ext cx="18982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die Stellenwerttafel</a:t>
            </a:r>
          </a:p>
        </p:txBody>
      </p:sp>
      <p:cxnSp>
        <p:nvCxnSpPr>
          <p:cNvPr id="22" name="Gerade Verbindung 21">
            <a:extLst>
              <a:ext uri="{FF2B5EF4-FFF2-40B4-BE49-F238E27FC236}">
                <a16:creationId xmlns:a16="http://schemas.microsoft.com/office/drawing/2014/main" id="{E0B7044F-9C45-448C-E417-3542E52C1CB4}"/>
              </a:ext>
            </a:extLst>
          </p:cNvPr>
          <p:cNvCxnSpPr>
            <a:cxnSpLocks/>
            <a:stCxn id="20" idx="2"/>
            <a:endCxn id="19" idx="0"/>
          </p:cNvCxnSpPr>
          <p:nvPr/>
        </p:nvCxnSpPr>
        <p:spPr>
          <a:xfrm flipH="1">
            <a:off x="3818919" y="1444794"/>
            <a:ext cx="1" cy="253441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feld 47">
            <a:extLst>
              <a:ext uri="{FF2B5EF4-FFF2-40B4-BE49-F238E27FC236}">
                <a16:creationId xmlns:a16="http://schemas.microsoft.com/office/drawing/2014/main" id="{DA5571EA-B8C9-2EE4-0FA7-817365F885A0}"/>
              </a:ext>
            </a:extLst>
          </p:cNvPr>
          <p:cNvSpPr txBox="1"/>
          <p:nvPr/>
        </p:nvSpPr>
        <p:spPr>
          <a:xfrm>
            <a:off x="2298986" y="4457432"/>
            <a:ext cx="3060365" cy="340519"/>
          </a:xfrm>
          <a:prstGeom prst="wedgeRoundRectCallout">
            <a:avLst>
              <a:gd name="adj1" fmla="val -1708"/>
              <a:gd name="adj2" fmla="val -72524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Ich </a:t>
            </a:r>
            <a:r>
              <a:rPr lang="de-DE" sz="1400" b="1" dirty="0">
                <a:latin typeface="Comic Sans MS" panose="030F0902030302020204" pitchFamily="66" charset="0"/>
              </a:rPr>
              <a:t>lege </a:t>
            </a:r>
            <a:r>
              <a:rPr lang="de-DE" sz="1400" dirty="0">
                <a:latin typeface="Comic Sans MS" panose="030F0902030302020204" pitchFamily="66" charset="0"/>
              </a:rPr>
              <a:t>7 Einer. Die Zahl heißt 7.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6AFB279-2887-5CDF-7BEF-03C2CB4080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72416" y="5545798"/>
            <a:ext cx="2119869" cy="1031638"/>
          </a:xfrm>
          <a:prstGeom prst="rect">
            <a:avLst/>
          </a:prstGeom>
          <a:solidFill>
            <a:schemeClr val="bg1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21F589EF-AB52-710C-A7CD-8AC3EF6120ED}"/>
              </a:ext>
            </a:extLst>
          </p:cNvPr>
          <p:cNvSpPr txBox="1"/>
          <p:nvPr/>
        </p:nvSpPr>
        <p:spPr>
          <a:xfrm>
            <a:off x="4273155" y="6889205"/>
            <a:ext cx="2290990" cy="578882"/>
          </a:xfrm>
          <a:prstGeom prst="wedgeRoundRectCallout">
            <a:avLst>
              <a:gd name="adj1" fmla="val 41644"/>
              <a:gd name="adj2" fmla="val -92034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Ich </a:t>
            </a:r>
            <a:r>
              <a:rPr lang="de-DE" sz="1400" b="1" dirty="0">
                <a:latin typeface="Comic Sans MS" panose="030F0902030302020204" pitchFamily="66" charset="0"/>
              </a:rPr>
              <a:t>lege </a:t>
            </a:r>
            <a:r>
              <a:rPr lang="de-DE" sz="1400" dirty="0">
                <a:latin typeface="Comic Sans MS" panose="030F0902030302020204" pitchFamily="66" charset="0"/>
              </a:rPr>
              <a:t>Plättchen in die Stellenwerttafel.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EC0BB23-FFA6-C1EB-DA0D-180CBBD0D18A}"/>
              </a:ext>
            </a:extLst>
          </p:cNvPr>
          <p:cNvSpPr txBox="1"/>
          <p:nvPr/>
        </p:nvSpPr>
        <p:spPr>
          <a:xfrm>
            <a:off x="1941509" y="3127527"/>
            <a:ext cx="18934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die Hunderterstelle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09647F68-BE2A-F3E5-F411-B94ED6DC6EB4}"/>
              </a:ext>
            </a:extLst>
          </p:cNvPr>
          <p:cNvSpPr txBox="1"/>
          <p:nvPr/>
        </p:nvSpPr>
        <p:spPr>
          <a:xfrm>
            <a:off x="3850108" y="3120995"/>
            <a:ext cx="1614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die Zehnerstelle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285410B-9CD9-594A-9302-610697F8FC1D}"/>
              </a:ext>
            </a:extLst>
          </p:cNvPr>
          <p:cNvSpPr txBox="1"/>
          <p:nvPr/>
        </p:nvSpPr>
        <p:spPr>
          <a:xfrm>
            <a:off x="5155603" y="2192476"/>
            <a:ext cx="1449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die Einerstelle</a:t>
            </a:r>
          </a:p>
        </p:txBody>
      </p:sp>
      <p:cxnSp>
        <p:nvCxnSpPr>
          <p:cNvPr id="54" name="Gerade Verbindung mit Pfeil 53">
            <a:extLst>
              <a:ext uri="{FF2B5EF4-FFF2-40B4-BE49-F238E27FC236}">
                <a16:creationId xmlns:a16="http://schemas.microsoft.com/office/drawing/2014/main" id="{CACEF2F2-A453-E1D8-760C-F65FCAC5FA6C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2888243" y="2440530"/>
            <a:ext cx="717130" cy="6869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Gerade Verbindung mit Pfeil 57">
            <a:extLst>
              <a:ext uri="{FF2B5EF4-FFF2-40B4-BE49-F238E27FC236}">
                <a16:creationId xmlns:a16="http://schemas.microsoft.com/office/drawing/2014/main" id="{2FB76589-A8FC-2373-DC9E-6E6F2425D897}"/>
              </a:ext>
            </a:extLst>
          </p:cNvPr>
          <p:cNvCxnSpPr>
            <a:cxnSpLocks/>
            <a:stCxn id="38" idx="1"/>
          </p:cNvCxnSpPr>
          <p:nvPr/>
        </p:nvCxnSpPr>
        <p:spPr>
          <a:xfrm flipH="1">
            <a:off x="4478694" y="2346365"/>
            <a:ext cx="676909" cy="56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Gerade Verbindung mit Pfeil 59">
            <a:extLst>
              <a:ext uri="{FF2B5EF4-FFF2-40B4-BE49-F238E27FC236}">
                <a16:creationId xmlns:a16="http://schemas.microsoft.com/office/drawing/2014/main" id="{C69D45ED-AF37-185F-6F69-286DA17A1F78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4052411" y="2448383"/>
            <a:ext cx="604970" cy="6726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F60059CF-83AE-5F4C-F857-06D740BFD441}"/>
              </a:ext>
            </a:extLst>
          </p:cNvPr>
          <p:cNvSpPr/>
          <p:nvPr/>
        </p:nvSpPr>
        <p:spPr>
          <a:xfrm>
            <a:off x="6112936" y="6054979"/>
            <a:ext cx="72000" cy="72000"/>
          </a:xfrm>
          <a:prstGeom prst="ellipse">
            <a:avLst/>
          </a:prstGeom>
          <a:solidFill>
            <a:srgbClr val="DE5054"/>
          </a:solidFill>
          <a:ln>
            <a:solidFill>
              <a:srgbClr val="DE50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42008C90-7EAB-4E9C-FEE2-655F39A497ED}"/>
              </a:ext>
            </a:extLst>
          </p:cNvPr>
          <p:cNvSpPr/>
          <p:nvPr/>
        </p:nvSpPr>
        <p:spPr>
          <a:xfrm>
            <a:off x="6530405" y="6054979"/>
            <a:ext cx="72000" cy="72000"/>
          </a:xfrm>
          <a:prstGeom prst="ellipse">
            <a:avLst/>
          </a:prstGeom>
          <a:solidFill>
            <a:srgbClr val="DE5054"/>
          </a:solidFill>
          <a:ln>
            <a:solidFill>
              <a:srgbClr val="DE50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82DB5B96-D897-536C-1ADF-69349DCAF8EE}"/>
              </a:ext>
            </a:extLst>
          </p:cNvPr>
          <p:cNvSpPr/>
          <p:nvPr/>
        </p:nvSpPr>
        <p:spPr>
          <a:xfrm>
            <a:off x="6215754" y="6054979"/>
            <a:ext cx="72000" cy="72000"/>
          </a:xfrm>
          <a:prstGeom prst="ellipse">
            <a:avLst/>
          </a:prstGeom>
          <a:solidFill>
            <a:srgbClr val="DE5054"/>
          </a:solidFill>
          <a:ln>
            <a:solidFill>
              <a:srgbClr val="DE50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8F4A50FC-BECD-8229-3320-A2C512354820}"/>
              </a:ext>
            </a:extLst>
          </p:cNvPr>
          <p:cNvSpPr/>
          <p:nvPr/>
        </p:nvSpPr>
        <p:spPr>
          <a:xfrm>
            <a:off x="6322712" y="6054979"/>
            <a:ext cx="72000" cy="72000"/>
          </a:xfrm>
          <a:prstGeom prst="ellipse">
            <a:avLst/>
          </a:prstGeom>
          <a:solidFill>
            <a:srgbClr val="DE5054"/>
          </a:solidFill>
          <a:ln>
            <a:solidFill>
              <a:srgbClr val="DE50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79097685-31FE-966C-903B-6AF102A00A1D}"/>
              </a:ext>
            </a:extLst>
          </p:cNvPr>
          <p:cNvSpPr/>
          <p:nvPr/>
        </p:nvSpPr>
        <p:spPr>
          <a:xfrm>
            <a:off x="6429670" y="6054979"/>
            <a:ext cx="72000" cy="72000"/>
          </a:xfrm>
          <a:prstGeom prst="ellipse">
            <a:avLst/>
          </a:prstGeom>
          <a:solidFill>
            <a:srgbClr val="DE5054"/>
          </a:solidFill>
          <a:ln>
            <a:solidFill>
              <a:srgbClr val="DE50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85B5A39A-AC92-DC7C-D9C0-465EE2997BDB}"/>
              </a:ext>
            </a:extLst>
          </p:cNvPr>
          <p:cNvSpPr/>
          <p:nvPr/>
        </p:nvSpPr>
        <p:spPr>
          <a:xfrm>
            <a:off x="6111157" y="6226137"/>
            <a:ext cx="72000" cy="72000"/>
          </a:xfrm>
          <a:prstGeom prst="ellipse">
            <a:avLst/>
          </a:prstGeom>
          <a:solidFill>
            <a:srgbClr val="DE5054"/>
          </a:solidFill>
          <a:ln>
            <a:solidFill>
              <a:srgbClr val="DE50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4FDE2BA-0738-8571-8798-10E7EDFAF963}"/>
              </a:ext>
            </a:extLst>
          </p:cNvPr>
          <p:cNvSpPr/>
          <p:nvPr/>
        </p:nvSpPr>
        <p:spPr>
          <a:xfrm>
            <a:off x="6215754" y="6226137"/>
            <a:ext cx="72000" cy="72000"/>
          </a:xfrm>
          <a:prstGeom prst="ellipse">
            <a:avLst/>
          </a:prstGeom>
          <a:solidFill>
            <a:srgbClr val="DE5054"/>
          </a:solidFill>
          <a:ln>
            <a:solidFill>
              <a:srgbClr val="DE50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B94F2E0F-F6A1-5828-AC65-5DA09412D2C0}"/>
              </a:ext>
            </a:extLst>
          </p:cNvPr>
          <p:cNvSpPr txBox="1"/>
          <p:nvPr/>
        </p:nvSpPr>
        <p:spPr>
          <a:xfrm>
            <a:off x="820787" y="6930267"/>
            <a:ext cx="2394999" cy="578882"/>
          </a:xfrm>
          <a:prstGeom prst="wedgeRoundRectCallout">
            <a:avLst>
              <a:gd name="adj1" fmla="val -5330"/>
              <a:gd name="adj2" fmla="val -67869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Ich </a:t>
            </a:r>
            <a:r>
              <a:rPr lang="de-DE" sz="1400" b="1" dirty="0">
                <a:latin typeface="Comic Sans MS" panose="030F0902030302020204" pitchFamily="66" charset="0"/>
              </a:rPr>
              <a:t>notiere </a:t>
            </a:r>
            <a:r>
              <a:rPr lang="de-DE" sz="1400" dirty="0">
                <a:latin typeface="Comic Sans MS" panose="030F0902030302020204" pitchFamily="66" charset="0"/>
              </a:rPr>
              <a:t>die Zahl in der Stellenwerttafel.</a:t>
            </a:r>
          </a:p>
        </p:txBody>
      </p:sp>
      <p:cxnSp>
        <p:nvCxnSpPr>
          <p:cNvPr id="96" name="Gerader Verbinder 297">
            <a:extLst>
              <a:ext uri="{FF2B5EF4-FFF2-40B4-BE49-F238E27FC236}">
                <a16:creationId xmlns:a16="http://schemas.microsoft.com/office/drawing/2014/main" id="{173EE651-71D2-E340-2E8D-D414E4CEA0FA}"/>
              </a:ext>
            </a:extLst>
          </p:cNvPr>
          <p:cNvCxnSpPr>
            <a:cxnSpLocks/>
          </p:cNvCxnSpPr>
          <p:nvPr/>
        </p:nvCxnSpPr>
        <p:spPr>
          <a:xfrm>
            <a:off x="3426" y="3587145"/>
            <a:ext cx="7559675" cy="0"/>
          </a:xfrm>
          <a:prstGeom prst="line">
            <a:avLst/>
          </a:prstGeom>
          <a:ln w="19050">
            <a:solidFill>
              <a:srgbClr val="317D8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feld 97">
            <a:extLst>
              <a:ext uri="{FF2B5EF4-FFF2-40B4-BE49-F238E27FC236}">
                <a16:creationId xmlns:a16="http://schemas.microsoft.com/office/drawing/2014/main" id="{A8707E64-D884-4F83-CB57-A79E96271FDE}"/>
              </a:ext>
            </a:extLst>
          </p:cNvPr>
          <p:cNvSpPr txBox="1"/>
          <p:nvPr/>
        </p:nvSpPr>
        <p:spPr>
          <a:xfrm>
            <a:off x="688911" y="8840013"/>
            <a:ext cx="2714310" cy="340519"/>
          </a:xfrm>
          <a:prstGeom prst="wedgeRoundRectCallout">
            <a:avLst>
              <a:gd name="adj1" fmla="val 2540"/>
              <a:gd name="adj2" fmla="val -93649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Ich </a:t>
            </a:r>
            <a:r>
              <a:rPr lang="de-DE" sz="1400" b="1" dirty="0">
                <a:latin typeface="Comic Sans MS" panose="030F0902030302020204" pitchFamily="66" charset="0"/>
              </a:rPr>
              <a:t>nehme</a:t>
            </a:r>
            <a:r>
              <a:rPr lang="de-DE" sz="1400" dirty="0">
                <a:latin typeface="Comic Sans MS" panose="030F0902030302020204" pitchFamily="66" charset="0"/>
              </a:rPr>
              <a:t> einen Einer </a:t>
            </a:r>
            <a:r>
              <a:rPr lang="de-DE" sz="1400" b="1" dirty="0">
                <a:latin typeface="Comic Sans MS" panose="030F0902030302020204" pitchFamily="66" charset="0"/>
              </a:rPr>
              <a:t>weg</a:t>
            </a:r>
            <a:r>
              <a:rPr lang="de-DE" sz="1400" dirty="0">
                <a:latin typeface="Comic Sans MS" panose="030F0902030302020204" pitchFamily="66" charset="0"/>
              </a:rPr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BDC0DC1-F42F-B69B-EEC8-DCE7077886CC}"/>
              </a:ext>
            </a:extLst>
          </p:cNvPr>
          <p:cNvSpPr txBox="1"/>
          <p:nvPr/>
        </p:nvSpPr>
        <p:spPr>
          <a:xfrm>
            <a:off x="698182" y="2198145"/>
            <a:ext cx="18357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die Tausenderstelle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503CA5D5-CF46-C9E3-9130-E4396F328A27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2533941" y="2352033"/>
            <a:ext cx="657717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feld 30">
            <a:extLst>
              <a:ext uri="{FF2B5EF4-FFF2-40B4-BE49-F238E27FC236}">
                <a16:creationId xmlns:a16="http://schemas.microsoft.com/office/drawing/2014/main" id="{19ED657A-EC5B-87DD-8C44-B1BE79C25189}"/>
              </a:ext>
            </a:extLst>
          </p:cNvPr>
          <p:cNvSpPr txBox="1"/>
          <p:nvPr/>
        </p:nvSpPr>
        <p:spPr>
          <a:xfrm>
            <a:off x="1901344" y="9792890"/>
            <a:ext cx="1516175" cy="578882"/>
          </a:xfrm>
          <a:prstGeom prst="wedgeRoundRectCallout">
            <a:avLst>
              <a:gd name="adj1" fmla="val -57914"/>
              <a:gd name="adj2" fmla="val -47736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Dafür </a:t>
            </a:r>
            <a:r>
              <a:rPr lang="de-DE" sz="1400" b="1" dirty="0">
                <a:latin typeface="Comic Sans MS" panose="030F0902030302020204" pitchFamily="66" charset="0"/>
              </a:rPr>
              <a:t>lege</a:t>
            </a:r>
            <a:r>
              <a:rPr lang="de-DE" sz="1400" dirty="0">
                <a:latin typeface="Comic Sans MS" panose="030F0902030302020204" pitchFamily="66" charset="0"/>
              </a:rPr>
              <a:t> ich einen Zehner.</a:t>
            </a:r>
          </a:p>
        </p:txBody>
      </p:sp>
      <p:pic>
        <p:nvPicPr>
          <p:cNvPr id="45" name="Grafik 44">
            <a:extLst>
              <a:ext uri="{FF2B5EF4-FFF2-40B4-BE49-F238E27FC236}">
                <a16:creationId xmlns:a16="http://schemas.microsoft.com/office/drawing/2014/main" id="{A15A8535-4C3B-4D36-E32B-28F387B95E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1897" y="5545798"/>
            <a:ext cx="2119869" cy="1031638"/>
          </a:xfrm>
          <a:prstGeom prst="rect">
            <a:avLst/>
          </a:prstGeom>
          <a:solidFill>
            <a:schemeClr val="bg1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4" name="Oval 113">
            <a:extLst>
              <a:ext uri="{FF2B5EF4-FFF2-40B4-BE49-F238E27FC236}">
                <a16:creationId xmlns:a16="http://schemas.microsoft.com/office/drawing/2014/main" id="{FB81A4D2-0220-E305-1879-A3430501803B}"/>
              </a:ext>
            </a:extLst>
          </p:cNvPr>
          <p:cNvSpPr/>
          <p:nvPr/>
        </p:nvSpPr>
        <p:spPr>
          <a:xfrm>
            <a:off x="6120539" y="8911791"/>
            <a:ext cx="72000" cy="72000"/>
          </a:xfrm>
          <a:prstGeom prst="ellipse">
            <a:avLst/>
          </a:prstGeom>
          <a:solidFill>
            <a:srgbClr val="DE5054"/>
          </a:solidFill>
          <a:ln>
            <a:solidFill>
              <a:srgbClr val="DE50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D0F280A4-D5E7-7A55-14B2-FC42191FDF0C}"/>
              </a:ext>
            </a:extLst>
          </p:cNvPr>
          <p:cNvSpPr/>
          <p:nvPr/>
        </p:nvSpPr>
        <p:spPr>
          <a:xfrm>
            <a:off x="6538008" y="8911791"/>
            <a:ext cx="72000" cy="72000"/>
          </a:xfrm>
          <a:prstGeom prst="ellipse">
            <a:avLst/>
          </a:prstGeom>
          <a:solidFill>
            <a:srgbClr val="DE5054"/>
          </a:solidFill>
          <a:ln>
            <a:solidFill>
              <a:srgbClr val="DE50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5ACE8289-2FA0-2B9F-0393-A5BAB1650F4D}"/>
              </a:ext>
            </a:extLst>
          </p:cNvPr>
          <p:cNvSpPr/>
          <p:nvPr/>
        </p:nvSpPr>
        <p:spPr>
          <a:xfrm>
            <a:off x="6223357" y="8911791"/>
            <a:ext cx="72000" cy="72000"/>
          </a:xfrm>
          <a:prstGeom prst="ellipse">
            <a:avLst/>
          </a:prstGeom>
          <a:solidFill>
            <a:srgbClr val="DE5054"/>
          </a:solidFill>
          <a:ln>
            <a:solidFill>
              <a:srgbClr val="DE50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A821AC3E-7126-E17A-C63A-227D65D43748}"/>
              </a:ext>
            </a:extLst>
          </p:cNvPr>
          <p:cNvSpPr/>
          <p:nvPr/>
        </p:nvSpPr>
        <p:spPr>
          <a:xfrm>
            <a:off x="6330315" y="8911791"/>
            <a:ext cx="72000" cy="72000"/>
          </a:xfrm>
          <a:prstGeom prst="ellipse">
            <a:avLst/>
          </a:prstGeom>
          <a:solidFill>
            <a:srgbClr val="DE5054"/>
          </a:solidFill>
          <a:ln>
            <a:solidFill>
              <a:srgbClr val="DE50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776D7A33-8C2A-E84B-3BC4-7CD2E725D6DE}"/>
              </a:ext>
            </a:extLst>
          </p:cNvPr>
          <p:cNvSpPr/>
          <p:nvPr/>
        </p:nvSpPr>
        <p:spPr>
          <a:xfrm>
            <a:off x="6437273" y="8911791"/>
            <a:ext cx="72000" cy="72000"/>
          </a:xfrm>
          <a:prstGeom prst="ellipse">
            <a:avLst/>
          </a:prstGeom>
          <a:solidFill>
            <a:srgbClr val="DE5054"/>
          </a:solidFill>
          <a:ln>
            <a:solidFill>
              <a:srgbClr val="DE50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63E8F448-BAB6-A34E-1C04-E9048A274B4E}"/>
              </a:ext>
            </a:extLst>
          </p:cNvPr>
          <p:cNvSpPr/>
          <p:nvPr/>
        </p:nvSpPr>
        <p:spPr>
          <a:xfrm>
            <a:off x="6118760" y="9082949"/>
            <a:ext cx="72000" cy="72000"/>
          </a:xfrm>
          <a:prstGeom prst="ellipse">
            <a:avLst/>
          </a:prstGeom>
          <a:solidFill>
            <a:srgbClr val="DE5054"/>
          </a:solidFill>
          <a:ln>
            <a:solidFill>
              <a:srgbClr val="DE50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6931AFAB-738A-8B60-DC3F-3F37BEEBA1CF}"/>
              </a:ext>
            </a:extLst>
          </p:cNvPr>
          <p:cNvSpPr/>
          <p:nvPr/>
        </p:nvSpPr>
        <p:spPr>
          <a:xfrm>
            <a:off x="6223357" y="9082949"/>
            <a:ext cx="72000" cy="72000"/>
          </a:xfrm>
          <a:prstGeom prst="ellipse">
            <a:avLst/>
          </a:prstGeom>
          <a:solidFill>
            <a:srgbClr val="DE5054"/>
          </a:solidFill>
          <a:ln>
            <a:solidFill>
              <a:srgbClr val="DE50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A0D177D-E903-EA6A-7CF8-B6D99B2771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3079611" y="3921374"/>
            <a:ext cx="744075" cy="45337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5C25331E-32E4-5DE0-BED5-208C1C49B4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3690438" y="3921374"/>
            <a:ext cx="744075" cy="45337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E799A972-9BAB-11EA-6776-BB10DE6816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2468785" y="3921374"/>
            <a:ext cx="744075" cy="453374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AB257A04-E948-801D-A691-167C58E8AB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3385024" y="3921374"/>
            <a:ext cx="744075" cy="453374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26313EE8-28BD-DEC1-F220-FD26AFEE9A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2774198" y="3921374"/>
            <a:ext cx="744075" cy="453374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4E90F222-6921-A4D8-00CB-D629D036EE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4525656" y="3926208"/>
            <a:ext cx="744075" cy="453374"/>
          </a:xfrm>
          <a:prstGeom prst="rect">
            <a:avLst/>
          </a:prstGeom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B4385268-78B2-1446-7AF4-101A26490F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4220242" y="3926208"/>
            <a:ext cx="744075" cy="453374"/>
          </a:xfrm>
          <a:prstGeom prst="rect">
            <a:avLst/>
          </a:prstGeom>
        </p:spPr>
      </p:pic>
      <p:pic>
        <p:nvPicPr>
          <p:cNvPr id="43" name="Grafik 42">
            <a:extLst>
              <a:ext uri="{FF2B5EF4-FFF2-40B4-BE49-F238E27FC236}">
                <a16:creationId xmlns:a16="http://schemas.microsoft.com/office/drawing/2014/main" id="{D6A01D13-32D9-7258-D4DB-2DD2810B53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1294201" y="8253523"/>
            <a:ext cx="744075" cy="453374"/>
          </a:xfrm>
          <a:prstGeom prst="rect">
            <a:avLst/>
          </a:prstGeom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C5D38CB5-DC69-C8E5-CD68-E69C516D61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1905028" y="8253523"/>
            <a:ext cx="744075" cy="453374"/>
          </a:xfrm>
          <a:prstGeom prst="rect">
            <a:avLst/>
          </a:prstGeom>
        </p:spPr>
      </p:pic>
      <p:pic>
        <p:nvPicPr>
          <p:cNvPr id="47" name="Grafik 46">
            <a:extLst>
              <a:ext uri="{FF2B5EF4-FFF2-40B4-BE49-F238E27FC236}">
                <a16:creationId xmlns:a16="http://schemas.microsoft.com/office/drawing/2014/main" id="{85D0EAE5-D142-88A4-8EC4-ED53F5CC2C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683375" y="8253523"/>
            <a:ext cx="744075" cy="453374"/>
          </a:xfrm>
          <a:prstGeom prst="rect">
            <a:avLst/>
          </a:prstGeom>
        </p:spPr>
      </p:pic>
      <p:pic>
        <p:nvPicPr>
          <p:cNvPr id="49" name="Grafik 48">
            <a:extLst>
              <a:ext uri="{FF2B5EF4-FFF2-40B4-BE49-F238E27FC236}">
                <a16:creationId xmlns:a16="http://schemas.microsoft.com/office/drawing/2014/main" id="{D28D3C9D-488C-371A-A798-1E7DCAAA42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1599614" y="8253523"/>
            <a:ext cx="744075" cy="453374"/>
          </a:xfrm>
          <a:prstGeom prst="rect">
            <a:avLst/>
          </a:prstGeom>
        </p:spPr>
      </p:pic>
      <p:pic>
        <p:nvPicPr>
          <p:cNvPr id="51" name="Grafik 50">
            <a:extLst>
              <a:ext uri="{FF2B5EF4-FFF2-40B4-BE49-F238E27FC236}">
                <a16:creationId xmlns:a16="http://schemas.microsoft.com/office/drawing/2014/main" id="{5D872150-577A-FFAC-7F56-EE78172CAD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2740246" y="8258357"/>
            <a:ext cx="744075" cy="453374"/>
          </a:xfrm>
          <a:prstGeom prst="rect">
            <a:avLst/>
          </a:prstGeom>
        </p:spPr>
      </p:pic>
      <p:pic>
        <p:nvPicPr>
          <p:cNvPr id="50" name="Grafik 49">
            <a:extLst>
              <a:ext uri="{FF2B5EF4-FFF2-40B4-BE49-F238E27FC236}">
                <a16:creationId xmlns:a16="http://schemas.microsoft.com/office/drawing/2014/main" id="{26A4515F-F77E-F9A0-1239-C0FEE95343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988788" y="8253523"/>
            <a:ext cx="744075" cy="453374"/>
          </a:xfrm>
          <a:prstGeom prst="rect">
            <a:avLst/>
          </a:prstGeom>
        </p:spPr>
      </p:pic>
      <p:pic>
        <p:nvPicPr>
          <p:cNvPr id="53" name="Grafik 52">
            <a:extLst>
              <a:ext uri="{FF2B5EF4-FFF2-40B4-BE49-F238E27FC236}">
                <a16:creationId xmlns:a16="http://schemas.microsoft.com/office/drawing/2014/main" id="{30B32A81-3F4A-5286-20CF-8843E7D133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1" t="82118" r="65326"/>
          <a:stretch/>
        </p:blipFill>
        <p:spPr>
          <a:xfrm>
            <a:off x="2434832" y="8258357"/>
            <a:ext cx="744075" cy="453374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4108D36C-E9B4-A191-C4EF-BE4844CF71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90336">
            <a:off x="2960797" y="8262332"/>
            <a:ext cx="460217" cy="707498"/>
          </a:xfrm>
          <a:prstGeom prst="rect">
            <a:avLst/>
          </a:prstGeom>
        </p:spPr>
      </p:pic>
      <p:pic>
        <p:nvPicPr>
          <p:cNvPr id="57" name="Grafik 56">
            <a:extLst>
              <a:ext uri="{FF2B5EF4-FFF2-40B4-BE49-F238E27FC236}">
                <a16:creationId xmlns:a16="http://schemas.microsoft.com/office/drawing/2014/main" id="{DAE98026-F815-2767-168F-CE31DC4A5A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93"/>
          <a:stretch/>
        </p:blipFill>
        <p:spPr>
          <a:xfrm>
            <a:off x="413334" y="9149903"/>
            <a:ext cx="2799526" cy="974855"/>
          </a:xfrm>
          <a:prstGeom prst="rect">
            <a:avLst/>
          </a:prstGeom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52681B8C-305E-6EB9-0708-05D4B402B8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06241">
            <a:off x="1226181" y="9269789"/>
            <a:ext cx="460217" cy="70749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7CB52B1C-DCAE-02D7-5F00-C63AB3C468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06241">
            <a:off x="5652240" y="8915388"/>
            <a:ext cx="460217" cy="707498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0390EB1D-D5BA-2686-2D3C-C30F4F116D74}"/>
              </a:ext>
            </a:extLst>
          </p:cNvPr>
          <p:cNvSpPr txBox="1"/>
          <p:nvPr/>
        </p:nvSpPr>
        <p:spPr>
          <a:xfrm>
            <a:off x="4103922" y="9574112"/>
            <a:ext cx="2837048" cy="817245"/>
          </a:xfrm>
          <a:prstGeom prst="wedgeRoundRectCallout">
            <a:avLst>
              <a:gd name="adj1" fmla="val 9025"/>
              <a:gd name="adj2" fmla="val -62949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Comic Sans MS" panose="030F0902030302020204" pitchFamily="66" charset="0"/>
              </a:rPr>
              <a:t>Wenn ich ein Plättchen von der Einerstelle an die Zehnerstelle  </a:t>
            </a:r>
            <a:r>
              <a:rPr lang="de-DE" sz="1400" b="1" dirty="0">
                <a:latin typeface="Comic Sans MS" panose="030F0902030302020204" pitchFamily="66" charset="0"/>
              </a:rPr>
              <a:t>verschiebe</a:t>
            </a:r>
            <a:r>
              <a:rPr lang="de-DE" sz="1400" dirty="0">
                <a:latin typeface="Comic Sans MS" panose="030F0902030302020204" pitchFamily="66" charset="0"/>
              </a:rPr>
              <a:t>, wird die Zahl …</a:t>
            </a:r>
          </a:p>
        </p:txBody>
      </p: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78E753E6-9B97-6E02-E5F7-CA3F68BE7294}"/>
              </a:ext>
            </a:extLst>
          </p:cNvPr>
          <p:cNvGrpSpPr/>
          <p:nvPr/>
        </p:nvGrpSpPr>
        <p:grpSpPr>
          <a:xfrm>
            <a:off x="2745448" y="6102798"/>
            <a:ext cx="228960" cy="303480"/>
            <a:chOff x="2745448" y="6102798"/>
            <a:chExt cx="228960" cy="303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3BBCC4D7-2738-8AC9-FE0A-AED816DF1893}"/>
                    </a:ext>
                  </a:extLst>
                </p14:cNvPr>
                <p14:cNvContentPartPr/>
                <p14:nvPr/>
              </p14:nvContentPartPr>
              <p14:xfrm>
                <a:off x="2745448" y="6102798"/>
                <a:ext cx="190800" cy="303480"/>
              </p14:xfrm>
            </p:contentPart>
          </mc:Choice>
          <mc:Fallback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3BBCC4D7-2738-8AC9-FE0A-AED816DF1893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739328" y="6096678"/>
                  <a:ext cx="20304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8CAFBEE1-DAC9-13CB-8BE7-AEC9240B528E}"/>
                    </a:ext>
                  </a:extLst>
                </p14:cNvPr>
                <p14:cNvContentPartPr/>
                <p14:nvPr/>
              </p14:nvContentPartPr>
              <p14:xfrm>
                <a:off x="2796928" y="6243558"/>
                <a:ext cx="177480" cy="756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8CAFBEE1-DAC9-13CB-8BE7-AEC9240B528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790808" y="6237438"/>
                  <a:ext cx="189720" cy="198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024106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F845521A-7262-4A3C-8212-2E52954BD9DE}" vid="{ADF55D26-CFFE-423E-8DB7-E3C5472FF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0_Sprachspeicher</Template>
  <TotalTime>0</TotalTime>
  <Words>125</Words>
  <Application>Microsoft Macintosh PowerPoint</Application>
  <PresentationFormat>Benutzerdefiniert</PresentationFormat>
  <Paragraphs>28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Dominik Zorn</dc:creator>
  <cp:lastModifiedBy>Hanna Kleinschmidt</cp:lastModifiedBy>
  <cp:revision>147</cp:revision>
  <cp:lastPrinted>2024-12-04T11:15:07Z</cp:lastPrinted>
  <dcterms:created xsi:type="dcterms:W3CDTF">2023-08-08T08:45:53Z</dcterms:created>
  <dcterms:modified xsi:type="dcterms:W3CDTF">2025-03-18T09:04:54Z</dcterms:modified>
</cp:coreProperties>
</file>